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9" r:id="rId6"/>
    <p:sldId id="267" r:id="rId7"/>
    <p:sldId id="262" r:id="rId8"/>
    <p:sldId id="273" r:id="rId9"/>
    <p:sldId id="270" r:id="rId10"/>
    <p:sldId id="272" r:id="rId11"/>
    <p:sldId id="276" r:id="rId12"/>
    <p:sldId id="277" r:id="rId13"/>
    <p:sldId id="278" r:id="rId14"/>
    <p:sldId id="274" r:id="rId15"/>
    <p:sldId id="268" r:id="rId16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91F76556-4C82-42CB-AF44-37531D6F0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B56A2C0-FCD7-48AE-973E-6C8CBEA23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0D5A-4B3A-4DE6-8884-14941DD50C5B}" type="datetimeFigureOut">
              <a:rPr lang="fr-FR" smtClean="0"/>
              <a:t>12/07/2021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6F93217-7E27-4557-974B-DFE6CA450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1A5C11A-B807-438A-AF4B-F2BF59BA5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26CC-13DF-4E2A-82F8-44CF3656A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3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8B2E-D3EC-41A3-99D2-2307924CE1D4}" type="datetimeFigureOut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80C3-1BFC-4E85-A415-AB5B555D7BB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21557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4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9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94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0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B9EEB-B920-4FDE-A444-41D386755F0A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 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’image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a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4A47F-2064-4693-8C91-91B097DDB73E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2A389-7A47-459B-9455-9BA73F114E67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034A49-DD90-4590-B380-72F69CBAA01F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4" name="Zone de text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EEF93C-18CA-42FF-A52D-E3029A0FBEA2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9080C4-E34E-4273-863F-3042A21F3B6B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1" name="Zone de text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Zone de text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EB0D0-EB93-4046-BB5D-DF0B32FE8205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D7953-F268-4FE1-96C3-99B65BA5E7EC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A763D6-1A02-47FD-BDB7-6A4ACCE73059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562E7-4C33-4003-990A-C4AB282A4B9A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DE96F9-EF1E-49F0-8FEF-204F9472072D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BCEF1-FE01-4F38-8BF8-33D893502314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806544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F3F56-0297-4717-AA1C-39689F6AA452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D19E1A-D927-4188-A6E3-D7BA79691488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9E49D-993E-4E91-9B0A-D9A51278876D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59321-41BB-4A1E-994F-382E9DE5DB25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5876A4-40C3-4490-B998-F4849CC3FA07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necteur droit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2F7BC55-E9E9-44C7-B7D9-A8D6619E221A}" type="datetime1">
              <a:rPr lang="fr-FR" noProof="0" smtClean="0"/>
              <a:t>12/07/2021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BDD1EA-D8C1-45AF-9F0A-14A2A137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401" y="628617"/>
            <a:ext cx="5518555" cy="1738875"/>
          </a:xfrm>
        </p:spPr>
        <p:txBody>
          <a:bodyPr rtlCol="0">
            <a:normAutofit/>
          </a:bodyPr>
          <a:lstStyle/>
          <a:p>
            <a:pPr lvl="0" algn="ctr" hangingPunct="0">
              <a:spcBef>
                <a:spcPts val="0"/>
              </a:spcBef>
            </a:pPr>
            <a:r>
              <a:rPr lang="fr-FR" cap="none" dirty="0">
                <a:ln>
                  <a:noFill/>
                </a:ln>
                <a:solidFill>
                  <a:schemeClr val="bg1"/>
                </a:solidFill>
                <a:highlight>
                  <a:scrgbClr r="0" g="0" b="0">
                    <a:alpha val="0"/>
                  </a:scrgbClr>
                </a:highlight>
                <a:latin typeface="Comic Sans MS" pitchFamily="66"/>
                <a:ea typeface="Microsoft YaHei" pitchFamily="2"/>
                <a:cs typeface="Mangal" pitchFamily="2"/>
              </a:rPr>
              <a:t>Synthèse rapport d’activité 2020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938" y="3190343"/>
            <a:ext cx="5400018" cy="1334693"/>
          </a:xfrm>
        </p:spPr>
        <p:txBody>
          <a:bodyPr rtlCol="0">
            <a:normAutofit lnSpcReduction="10000"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fr-FR" sz="2800" i="1" dirty="0">
                <a:solidFill>
                  <a:schemeClr val="bg1"/>
                </a:solidFill>
                <a:latin typeface="Comic Sans MS" panose="030F0702030302020204" pitchFamily="66" charset="0"/>
                <a:ea typeface="Helvetica-Oblique" pitchFamily="34"/>
                <a:cs typeface="Estrangelo Edessa" panose="03080600000000000000" pitchFamily="66" charset="0"/>
              </a:rPr>
              <a:t>Service public d’eau potable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endParaRPr lang="fr-FR" sz="2800" b="1" i="1" dirty="0" smtClean="0">
              <a:solidFill>
                <a:schemeClr val="bg1"/>
              </a:solidFill>
              <a:latin typeface="Comic Sans MS" panose="030F0702030302020204" pitchFamily="66" charset="0"/>
              <a:ea typeface="Helvetica-BoldOblique" pitchFamily="2"/>
              <a:cs typeface="Estrangelo Edessa" panose="03080600000000000000" pitchFamily="66" charset="0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fr-FR" sz="28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Helvetica-BoldOblique" pitchFamily="2"/>
                <a:cs typeface="Estrangelo Edessa" panose="03080600000000000000" pitchFamily="66" charset="0"/>
              </a:rPr>
              <a:t>Commune </a:t>
            </a:r>
            <a:r>
              <a:rPr lang="fr-FR" sz="2800" b="1" i="1" dirty="0">
                <a:solidFill>
                  <a:schemeClr val="bg1"/>
                </a:solidFill>
                <a:latin typeface="Comic Sans MS" panose="030F0702030302020204" pitchFamily="66" charset="0"/>
                <a:ea typeface="Helvetica-BoldOblique" pitchFamily="2"/>
                <a:cs typeface="Estrangelo Edessa" panose="03080600000000000000" pitchFamily="66" charset="0"/>
              </a:rPr>
              <a:t>d'</a:t>
            </a:r>
            <a:r>
              <a:rPr lang="fr-FR" sz="2800" b="1" i="1" dirty="0" err="1">
                <a:solidFill>
                  <a:schemeClr val="bg1"/>
                </a:solidFill>
                <a:latin typeface="Comic Sans MS" panose="030F0702030302020204" pitchFamily="66" charset="0"/>
                <a:ea typeface="Helvetica-BoldOblique" pitchFamily="2"/>
                <a:cs typeface="Estrangelo Edessa" panose="03080600000000000000" pitchFamily="66" charset="0"/>
              </a:rPr>
              <a:t>Allex</a:t>
            </a:r>
            <a:endParaRPr lang="fr-FR" sz="2800" b="1" i="1" dirty="0">
              <a:solidFill>
                <a:schemeClr val="bg1"/>
              </a:solidFill>
              <a:latin typeface="Comic Sans MS" panose="030F0702030302020204" pitchFamily="66" charset="0"/>
              <a:ea typeface="Helvetica-BoldOblique" pitchFamily="2"/>
              <a:cs typeface="Estrangelo Edessa" panose="03080600000000000000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13" y="361949"/>
            <a:ext cx="5458802" cy="59990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30" y="4629653"/>
            <a:ext cx="1725318" cy="19935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271" y="3528320"/>
            <a:ext cx="301168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37" y="3517449"/>
            <a:ext cx="3011685" cy="32250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28" y="1706268"/>
            <a:ext cx="7714129" cy="485841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84703" y="308534"/>
            <a:ext cx="10058400" cy="5774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Evolution </a:t>
            </a:r>
            <a:r>
              <a:rPr lang="fr-FR" dirty="0" err="1" smtClean="0">
                <a:solidFill>
                  <a:schemeClr val="bg1"/>
                </a:solidFill>
              </a:rPr>
              <a:t>reglementaire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" y="1172303"/>
            <a:ext cx="6264556" cy="4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84703" y="308534"/>
            <a:ext cx="10058400" cy="13450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Informations utiles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37" y="3350301"/>
            <a:ext cx="3011685" cy="322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47" y="1177495"/>
            <a:ext cx="9320024" cy="56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58A973E8-C2D4-4C81-8ADE-C5C021A615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Nous vous remercions!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="" xmlns:a16="http://schemas.microsoft.com/office/drawing/2014/main" id="{A08E251A-5371-4E82-A0F3-2CA0C15AB0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Connecteur droit 90">
              <a:extLst>
                <a:ext uri="{FF2B5EF4-FFF2-40B4-BE49-F238E27FC236}">
                  <a16:creationId xmlns="" xmlns:a16="http://schemas.microsoft.com/office/drawing/2014/main" id="{D31AC21F-237B-4CA8-BC96-29F3607FA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="" xmlns:a16="http://schemas.microsoft.com/office/drawing/2014/main" id="{9959094C-A1B3-4AD4-9AAE-0FCDDD798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 92">
              <a:extLst>
                <a:ext uri="{FF2B5EF4-FFF2-40B4-BE49-F238E27FC236}">
                  <a16:creationId xmlns="" xmlns:a16="http://schemas.microsoft.com/office/drawing/2014/main" id="{D5EC0EFA-8A7F-4299-A623-3EE741461B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="" xmlns:a16="http://schemas.microsoft.com/office/drawing/2014/main" id="{965D7216-F9AF-42BE-99AD-1904DEF69C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="" xmlns:a16="http://schemas.microsoft.com/office/drawing/2014/main" id="{CDE3349B-AD7F-48C8-9300-D81D694367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270637" y="2692401"/>
            <a:ext cx="9767513" cy="1023209"/>
          </a:xfrm>
        </p:spPr>
        <p:txBody>
          <a:bodyPr>
            <a:noAutofit/>
          </a:bodyPr>
          <a:lstStyle/>
          <a:p>
            <a:r>
              <a:rPr lang="fr-FR" sz="7200" dirty="0" smtClean="0">
                <a:latin typeface="Comic Sans MS" panose="030F0702030302020204" pitchFamily="66" charset="0"/>
              </a:rPr>
              <a:t>Merci de votre écoute</a:t>
            </a:r>
            <a:endParaRPr lang="fr-FR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249474"/>
            <a:ext cx="3215435" cy="79939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Chiffres clés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0980" y="2036712"/>
            <a:ext cx="8535988" cy="367886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omic Sans MS" panose="030F0702030302020204" pitchFamily="66" charset="0"/>
              </a:rPr>
              <a:t>2593 habitants desservis</a:t>
            </a:r>
          </a:p>
          <a:p>
            <a:endParaRPr lang="fr-FR" sz="2800" dirty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1073 abonnés</a:t>
            </a:r>
          </a:p>
          <a:p>
            <a:endParaRPr lang="fr-FR" sz="2800" dirty="0">
              <a:latin typeface="Comic Sans MS" panose="030F0702030302020204" pitchFamily="66" charset="0"/>
            </a:endParaRPr>
          </a:p>
          <a:p>
            <a:r>
              <a:rPr lang="fr-FR" sz="2800" dirty="0" smtClean="0">
                <a:latin typeface="Comic Sans MS" panose="030F0702030302020204" pitchFamily="66" charset="0"/>
              </a:rPr>
              <a:t>135 l/</a:t>
            </a:r>
            <a:r>
              <a:rPr lang="fr-FR" sz="2800" dirty="0" err="1" smtClean="0">
                <a:latin typeface="Comic Sans MS" panose="030F0702030302020204" pitchFamily="66" charset="0"/>
              </a:rPr>
              <a:t>hab</a:t>
            </a:r>
            <a:r>
              <a:rPr lang="fr-FR" sz="2800" dirty="0" smtClean="0">
                <a:latin typeface="Comic Sans MS" panose="030F0702030302020204" pitchFamily="66" charset="0"/>
              </a:rPr>
              <a:t>/j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A08E251A-5371-4E82-A0F3-2CA0C15AB0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" name="Connecteur droit 4">
              <a:extLst>
                <a:ext uri="{FF2B5EF4-FFF2-40B4-BE49-F238E27FC236}">
                  <a16:creationId xmlns="" xmlns:a16="http://schemas.microsoft.com/office/drawing/2014/main" id="{D31AC21F-237B-4CA8-BC96-29F3607FA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="" xmlns:a16="http://schemas.microsoft.com/office/drawing/2014/main" id="{9959094C-A1B3-4AD4-9AAE-0FCDDD798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 92">
              <a:extLst>
                <a:ext uri="{FF2B5EF4-FFF2-40B4-BE49-F238E27FC236}">
                  <a16:creationId xmlns="" xmlns:a16="http://schemas.microsoft.com/office/drawing/2014/main" id="{D5EC0EFA-8A7F-4299-A623-3EE741461B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="" xmlns:a16="http://schemas.microsoft.com/office/drawing/2014/main" id="{965D7216-F9AF-42BE-99AD-1904DEF69C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="" xmlns:a16="http://schemas.microsoft.com/office/drawing/2014/main" id="{CDE3349B-AD7F-48C8-9300-D81D694367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85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="" xmlns:a16="http://schemas.microsoft.com/office/drawing/2014/main" id="{62CE031E-EE35-4AA7-9784-805093327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118D62D3-5800-4F4A-95BE-C1A2BB8B2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4C9E4F52-5D94-4242-AC69-EE6A23FAB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322CC7C0-D1D6-4FF0-A60C-1AEB9C873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99B43E48-8275-4871-8745-F5CB75CFD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 28">
              <a:extLst>
                <a:ext uri="{FF2B5EF4-FFF2-40B4-BE49-F238E27FC236}">
                  <a16:creationId xmlns="" xmlns:a16="http://schemas.microsoft.com/office/drawing/2014/main" id="{E87ED701-F942-4771-8F92-6EFCC2E8E0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space réservé du texte 2"/>
          <p:cNvSpPr txBox="1">
            <a:spLocks/>
          </p:cNvSpPr>
          <p:nvPr/>
        </p:nvSpPr>
        <p:spPr>
          <a:xfrm>
            <a:off x="670980" y="1653553"/>
            <a:ext cx="8535988" cy="4189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1 station de pompage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2 réservoirs de 300 m³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1 surpresseur 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50 Km de de canalisation de distribution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1010 branchements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1146 compteurs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84703" y="308534"/>
            <a:ext cx="10058400" cy="134501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Patrimoine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E45261-7584-4688-A4A3-724AC140F4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1" name="Rectangle 21 avec coins rognés en diagonale">
            <a:extLst>
              <a:ext uri="{FF2B5EF4-FFF2-40B4-BE49-F238E27FC236}">
                <a16:creationId xmlns="" xmlns:a16="http://schemas.microsoft.com/office/drawing/2014/main" id="{6A3DF0D0-07D5-4FAC-A12C-923E178CCB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1EEF4727-6B5C-4FA7-968D-912F35A4C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Connecteur droit 23">
              <a:extLst>
                <a:ext uri="{FF2B5EF4-FFF2-40B4-BE49-F238E27FC236}">
                  <a16:creationId xmlns="" xmlns:a16="http://schemas.microsoft.com/office/drawing/2014/main" id="{52FE142A-A0FD-4557-92D4-A7A7F27CBF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7F84B8B9-9710-47C6-A3BC-99C562894D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693ADAE5-007B-4BBF-8DA6-2EB91A0BE7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F3DB8E36-978B-4F5D-B278-B1F45C585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37484C8B-8B05-442F-A4F5-4192C7D0C9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84703" y="308534"/>
            <a:ext cx="10058400" cy="134501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exploitation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670980" y="2164507"/>
            <a:ext cx="10833448" cy="3678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Rendement du réseau de distribution  75,6%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(Objectif Grenelle 2 </a:t>
            </a:r>
            <a:r>
              <a:rPr lang="fr-FR" sz="2800" dirty="0">
                <a:latin typeface="Comic Sans MS" panose="030F0702030302020204" pitchFamily="66" charset="0"/>
              </a:rPr>
              <a:t>=</a:t>
            </a:r>
            <a:r>
              <a:rPr lang="fr-FR" sz="2800" dirty="0" smtClean="0">
                <a:latin typeface="Comic Sans MS" panose="030F0702030302020204" pitchFamily="66" charset="0"/>
              </a:rPr>
              <a:t> 66,83%)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Indice linéaire de perte 3,23m³/jour/Km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Indice de connaissance et de gestion patrimoniale du réseau 100/120</a:t>
            </a: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Taux d’interruption de service non programmé  0 </a:t>
            </a:r>
            <a:endParaRPr lang="fr-FR" sz="2800" dirty="0">
              <a:latin typeface="Comic Sans MS" panose="030F0702030302020204" pitchFamily="66" charset="0"/>
            </a:endParaRPr>
          </a:p>
          <a:p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85" y="2184951"/>
            <a:ext cx="1815177" cy="2399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3" y="2184951"/>
            <a:ext cx="1130485" cy="20147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772" y="2184951"/>
            <a:ext cx="2613948" cy="3896493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750827" y="3060070"/>
            <a:ext cx="3501657" cy="3554599"/>
            <a:chOff x="1750827" y="3060070"/>
            <a:chExt cx="3501657" cy="355459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827" y="4740735"/>
              <a:ext cx="3501657" cy="187393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7457" y="3060070"/>
              <a:ext cx="1200207" cy="2146253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84703" y="308534"/>
            <a:ext cx="10058400" cy="82303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Synthèse des flux et volumes</a:t>
            </a:r>
            <a:r>
              <a:rPr lang="fr-FR" dirty="0" smtClean="0"/>
              <a:t> clés du service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834" y="3507617"/>
            <a:ext cx="3011685" cy="32250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7051" y="863118"/>
            <a:ext cx="3169942" cy="54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684212" y="2296633"/>
            <a:ext cx="8535988" cy="367886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Analyses microbiologiques   100% conforme</a:t>
            </a:r>
          </a:p>
          <a:p>
            <a:pPr marL="0" indent="0">
              <a:buNone/>
            </a:pPr>
            <a:endParaRPr lang="fr-FR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Analyses </a:t>
            </a:r>
            <a:r>
              <a:rPr lang="fr-FR" sz="2800" dirty="0" smtClean="0">
                <a:latin typeface="Comic Sans MS" panose="030F0702030302020204" pitchFamily="66" charset="0"/>
              </a:rPr>
              <a:t>physicochimique    100% conforme</a:t>
            </a:r>
          </a:p>
          <a:p>
            <a:endParaRPr lang="fr-FR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800" dirty="0">
                <a:latin typeface="Comic Sans MS" panose="030F0702030302020204" pitchFamily="66" charset="0"/>
              </a:rPr>
              <a:t>(Au niveau du pompage et distribution)</a:t>
            </a:r>
          </a:p>
          <a:p>
            <a:pPr marL="0" indent="0">
              <a:buNone/>
            </a:pP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76143" y="601142"/>
            <a:ext cx="10058400" cy="13450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Qualité de notre eau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867" y="3389629"/>
            <a:ext cx="301168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7" y="1822174"/>
            <a:ext cx="1213021" cy="604488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84703" y="308534"/>
            <a:ext cx="10058400" cy="13450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Chiffres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clés du service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857206" y="2840331"/>
            <a:ext cx="2849821" cy="299205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Prix de l’eau</a:t>
            </a:r>
          </a:p>
          <a:p>
            <a:pPr marL="0" indent="0">
              <a:buNone/>
            </a:pPr>
            <a:r>
              <a:rPr lang="fr-FR" sz="1400" dirty="0" smtClean="0">
                <a:latin typeface="Comic Sans MS" panose="030F0702030302020204" pitchFamily="66" charset="0"/>
              </a:rPr>
              <a:t>Pour une consommation de 120 m³</a:t>
            </a:r>
          </a:p>
          <a:p>
            <a:pPr marL="0" indent="0">
              <a:buNone/>
            </a:pPr>
            <a:endParaRPr lang="fr-FR" sz="1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2,50 €/m³</a:t>
            </a:r>
          </a:p>
          <a:p>
            <a:pPr marL="0" indent="0">
              <a:buNone/>
            </a:pPr>
            <a:r>
              <a:rPr lang="fr-FR" sz="1400" dirty="0" smtClean="0">
                <a:latin typeface="Comic Sans MS" panose="030F0702030302020204" pitchFamily="66" charset="0"/>
              </a:rPr>
              <a:t>2,46 €/m³ en 2020</a:t>
            </a:r>
          </a:p>
          <a:p>
            <a:pPr marL="0" indent="0">
              <a:buNone/>
            </a:pP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27" y="2124418"/>
            <a:ext cx="8186825" cy="30914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337" y="3517449"/>
            <a:ext cx="301168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84703" y="308534"/>
            <a:ext cx="10058400" cy="5774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Vie du service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37" y="3517449"/>
            <a:ext cx="3011685" cy="3225064"/>
          </a:xfrm>
          <a:prstGeom prst="rect">
            <a:avLst/>
          </a:prstGeom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863216" y="2860670"/>
            <a:ext cx="7110890" cy="6567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Nombre de fuites décelées et réparées:</a:t>
            </a: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863217" y="3868639"/>
            <a:ext cx="2391550" cy="2276668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latin typeface="Comic Sans MS" panose="030F0702030302020204" pitchFamily="66" charset="0"/>
              </a:rPr>
              <a:t>Sur canalisations</a:t>
            </a:r>
            <a:endParaRPr lang="fr-F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200" dirty="0" smtClean="0">
                <a:latin typeface="Comic Sans MS" panose="030F0702030302020204" pitchFamily="66" charset="0"/>
              </a:rPr>
              <a:t>2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4505923" y="3868639"/>
            <a:ext cx="2391550" cy="2294231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latin typeface="Comic Sans MS" panose="030F0702030302020204" pitchFamily="66" charset="0"/>
              </a:rPr>
              <a:t>Sur branchements</a:t>
            </a:r>
          </a:p>
          <a:p>
            <a:pPr marL="0" indent="0" algn="ctr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2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8148629" y="3851076"/>
            <a:ext cx="2391550" cy="2276669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>
                <a:latin typeface="Comic Sans MS" panose="030F0702030302020204" pitchFamily="66" charset="0"/>
              </a:rPr>
              <a:t>Sur compteurs</a:t>
            </a:r>
          </a:p>
          <a:p>
            <a:pPr marL="0" indent="0" algn="ctr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863217" y="1500758"/>
            <a:ext cx="8549724" cy="6567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Comic Sans MS" panose="030F0702030302020204" pitchFamily="66" charset="0"/>
              </a:rPr>
              <a:t>47593 m de linéaire soumis à recherche de fuites</a:t>
            </a:r>
          </a:p>
        </p:txBody>
      </p:sp>
    </p:spTree>
    <p:extLst>
      <p:ext uri="{BB962C8B-B14F-4D97-AF65-F5344CB8AC3E}">
        <p14:creationId xmlns:p14="http://schemas.microsoft.com/office/powerpoint/2010/main" val="32324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84703" y="308534"/>
            <a:ext cx="10058400" cy="75378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Propositions d’amélioration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37" y="3517449"/>
            <a:ext cx="3011685" cy="322506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84702" y="1417878"/>
            <a:ext cx="8073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Télé relève</a:t>
            </a:r>
          </a:p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Bornes de puisage</a:t>
            </a:r>
          </a:p>
          <a:p>
            <a:endParaRPr lang="fr-FR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Mise en place de débitmètres aux réservoirs</a:t>
            </a:r>
          </a:p>
          <a:p>
            <a:endParaRPr lang="fr-FR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Mise en place d’une tête émettrice sur le surpresseur de Laye</a:t>
            </a:r>
          </a:p>
          <a:p>
            <a:endParaRPr lang="fr-FR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Vétusté des conduites fonte du cœur du village</a:t>
            </a:r>
          </a:p>
          <a:p>
            <a:endParaRPr lang="fr-FR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Renouvellement conduite route de Crest (réalisée)</a:t>
            </a:r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étude secteur</Template>
  <TotalTime>0</TotalTime>
  <Words>216</Words>
  <Application>Microsoft Office PowerPoint</Application>
  <PresentationFormat>Grand écran</PresentationFormat>
  <Paragraphs>76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Microsoft YaHei</vt:lpstr>
      <vt:lpstr>Calibri</vt:lpstr>
      <vt:lpstr>Century Gothic</vt:lpstr>
      <vt:lpstr>Comic Sans MS</vt:lpstr>
      <vt:lpstr>Estrangelo Edessa</vt:lpstr>
      <vt:lpstr>Helvetica-BoldOblique</vt:lpstr>
      <vt:lpstr>Helvetica-Oblique</vt:lpstr>
      <vt:lpstr>Mangal</vt:lpstr>
      <vt:lpstr>Wingdings 3</vt:lpstr>
      <vt:lpstr>Secteur</vt:lpstr>
      <vt:lpstr>Synthèse rapport d’activité 2020</vt:lpstr>
      <vt:lpstr>Chiffres clés</vt:lpstr>
      <vt:lpstr>Patrimoine</vt:lpstr>
      <vt:lpstr>exploitation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Nous vous remercions!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</dc:title>
  <dc:creator/>
  <cp:lastModifiedBy/>
  <cp:revision>1</cp:revision>
  <dcterms:created xsi:type="dcterms:W3CDTF">2021-06-01T14:43:15Z</dcterms:created>
  <dcterms:modified xsi:type="dcterms:W3CDTF">2021-07-12T10:25:59Z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