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9" r:id="rId6"/>
    <p:sldId id="279" r:id="rId7"/>
    <p:sldId id="272" r:id="rId8"/>
    <p:sldId id="276" r:id="rId9"/>
    <p:sldId id="274" r:id="rId10"/>
    <p:sldId id="268" r:id="rId11"/>
  </p:sldIdLst>
  <p:sldSz cx="12192000" cy="6858000"/>
  <p:notesSz cx="6858000" cy="9144000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xmlns="" id="{91F76556-4C82-42CB-AF44-37531D6F04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1B56A2C0-FCD7-48AE-973E-6C8CBEA23F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C0D5A-4B3A-4DE6-8884-14941DD50C5B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06F93217-7E27-4557-974B-DFE6CA450B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51A5C11A-B807-438A-AF4B-F2BF59BA5D5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E26CC-13DF-4E2A-82F8-44CF3656A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53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A8B2E-D3EC-41A3-99D2-2307924CE1D4}" type="datetimeFigureOut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noProof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E80C3-1BFC-4E85-A415-AB5B555D7BB6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9215573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E80C3-1BFC-4E85-A415-AB5B555D7BB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540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E80C3-1BFC-4E85-A415-AB5B555D7BB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2202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rtlCol="0"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 smtClean="0"/>
              <a:t>Modifiez le style des sous-titres du masque</a:t>
            </a:r>
            <a:endParaRPr lang="fr-FR" noProof="0"/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FCB9EEB-B920-4FDE-A444-41D386755F0A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  <p:cxnSp>
        <p:nvCxnSpPr>
          <p:cNvPr id="16" name="Connecteur droit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 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17" name="Espace réservé d’image 2"/>
          <p:cNvSpPr>
            <a:spLocks noGrp="1" noChangeAspect="1"/>
          </p:cNvSpPr>
          <p:nvPr>
            <p:ph type="pic" idx="13" hasCustomPrompt="1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16" name="Espace réservé a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2" y="3843867"/>
            <a:ext cx="8304210" cy="457200"/>
          </a:xfrm>
        </p:spPr>
        <p:txBody>
          <a:bodyPr rtlCol="0"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C4A47F-2064-4693-8C91-91B097DDB73E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4" name="Espace réservé a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rtlCol="0" anchor="ctr">
            <a:normAutofit/>
          </a:bodyPr>
          <a:lstStyle>
            <a:lvl1pPr algn="l">
              <a:defRPr sz="3200" b="0" cap="all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4212" y="4114800"/>
            <a:ext cx="8535988" cy="18796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CF2A389-7A47-459B-9455-9BA73F114E67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rtlCol="0"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10" name="Espace réservé a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1446212" y="3429000"/>
            <a:ext cx="8534400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 hasCustomPrompt="1"/>
          </p:nvPr>
        </p:nvSpPr>
        <p:spPr>
          <a:xfrm>
            <a:off x="684213" y="4301067"/>
            <a:ext cx="8534400" cy="1684865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034A49-DD90-4590-B380-72F69CBAA01F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14" name="Zone de texte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fr-F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Zone de texte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rtlCol="0" anchor="b">
            <a:normAutofit/>
          </a:bodyPr>
          <a:lstStyle>
            <a:lvl1pPr algn="l">
              <a:defRPr sz="3200" b="0" cap="all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4211" y="5132981"/>
            <a:ext cx="8535990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8EEF93C-18CA-42FF-A52D-E3029A0FBEA2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Carte d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141413" y="685800"/>
            <a:ext cx="9144000" cy="2743200"/>
          </a:xfrm>
        </p:spPr>
        <p:txBody>
          <a:bodyPr rtlCol="0"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Modifiez le style du titre du masque</a:t>
            </a:r>
          </a:p>
        </p:txBody>
      </p:sp>
      <p:sp>
        <p:nvSpPr>
          <p:cNvPr id="10" name="Espace réservé a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 hasCustomPrompt="1"/>
          </p:nvPr>
        </p:nvSpPr>
        <p:spPr>
          <a:xfrm>
            <a:off x="684211" y="4978400"/>
            <a:ext cx="8534401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9080C4-E34E-4273-863F-3042A21F3B6B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11" name="Zone de texte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fr-F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Zone de texte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 hasCustomPrompt="1"/>
          </p:nvPr>
        </p:nvSpPr>
        <p:spPr>
          <a:xfrm>
            <a:off x="684211" y="4766732"/>
            <a:ext cx="8534401" cy="1227667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EEB0D0-EB93-4046-BB5D-DF0B32FE8205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1FD7953-F268-4FE1-96C3-99B65BA5E7EC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85800"/>
            <a:ext cx="7823200" cy="5308600"/>
          </a:xfrm>
        </p:spPr>
        <p:txBody>
          <a:bodyPr vert="eaVert" rtlCol="0" anchor="t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A763D6-1A02-47FD-BDB7-6A4ACCE73059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9562E7-4C33-4003-990A-C4AB282A4B9A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rtlCol="0" anchor="b">
            <a:normAutofit/>
          </a:bodyPr>
          <a:lstStyle>
            <a:lvl1pPr algn="l">
              <a:defRPr sz="3600" b="0" cap="all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4213" y="4495800"/>
            <a:ext cx="8534400" cy="14986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DE96F9-EF1E-49F0-8FEF-204F9472072D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5" name="Espace réservé a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684211" y="685800"/>
            <a:ext cx="4937655" cy="3615267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08133" y="685801"/>
            <a:ext cx="4934479" cy="3615266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05BCEF1-FE01-4F38-8BF8-33D893502314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4212" y="685800"/>
            <a:ext cx="4937656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 dirty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84211" y="1270529"/>
            <a:ext cx="4937655" cy="3030538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5806544" y="685800"/>
            <a:ext cx="4937656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 dirty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5806545" y="1262062"/>
            <a:ext cx="4929188" cy="3030538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à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EF3F56-0297-4717-AA1C-39689F6AA452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8" name="Espace réservé a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D19E1A-D927-4188-A6E3-D7BA79691488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4" name="Espace réservé a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7B9E49D-993E-4E91-9B0A-D9A51278876D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3" name="Espace réservé a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84212" y="685800"/>
            <a:ext cx="5943601" cy="5308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7085012" y="2209799"/>
            <a:ext cx="3657600" cy="2091267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359321-41BB-4A1E-994F-382E9DE5DB25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14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722812" y="2777066"/>
            <a:ext cx="6021388" cy="2048933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5876A4-40C3-4490-B998-F4849CC3FA07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Connecteur droit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au texte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fld id="{D2F7BC55-E9E9-44C7-B7D9-A8D6619E221A}" type="datetime1">
              <a:rPr lang="fr-FR" noProof="0" smtClean="0"/>
              <a:t>12/07/2021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fld id="{D57F1E4F-1CFF-5643-939E-217C01CDF565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xmlns="" id="{C5BDD1EA-D8C1-45AF-9F0A-14A2A137BA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E36BA91D-915C-49E9-BA6D-FB9B677ACA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8401" y="628617"/>
            <a:ext cx="5518555" cy="1738875"/>
          </a:xfrm>
        </p:spPr>
        <p:txBody>
          <a:bodyPr rtlCol="0">
            <a:normAutofit/>
          </a:bodyPr>
          <a:lstStyle/>
          <a:p>
            <a:pPr lvl="0" algn="ctr" hangingPunct="0">
              <a:spcBef>
                <a:spcPts val="0"/>
              </a:spcBef>
            </a:pPr>
            <a:r>
              <a:rPr lang="fr-FR" cap="none" dirty="0">
                <a:ln>
                  <a:noFill/>
                </a:ln>
                <a:solidFill>
                  <a:schemeClr val="bg1"/>
                </a:solidFill>
                <a:highlight>
                  <a:scrgbClr r="0" g="0" b="0">
                    <a:alpha val="0"/>
                  </a:scrgbClr>
                </a:highlight>
                <a:latin typeface="Comic Sans MS" pitchFamily="66"/>
                <a:ea typeface="Microsoft YaHei" pitchFamily="2"/>
                <a:cs typeface="Mangal" pitchFamily="2"/>
              </a:rPr>
              <a:t>Synthèse rapport d’activité 2020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B5DB1A8A-4EF6-4157-8A00-84AEDB088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26938" y="3108960"/>
            <a:ext cx="5400018" cy="1209040"/>
          </a:xfrm>
        </p:spPr>
        <p:txBody>
          <a:bodyPr rtlCol="0">
            <a:normAutofit fontScale="92500" lnSpcReduction="10000"/>
          </a:bodyPr>
          <a:lstStyle/>
          <a:p>
            <a:pPr lvl="0" algn="ctr" hangingPunct="0">
              <a:spcBef>
                <a:spcPts val="0"/>
              </a:spcBef>
              <a:spcAft>
                <a:spcPts val="0"/>
              </a:spcAft>
            </a:pPr>
            <a:r>
              <a:rPr lang="fr-FR" sz="2800" i="1" dirty="0">
                <a:solidFill>
                  <a:schemeClr val="bg1"/>
                </a:solidFill>
                <a:latin typeface="Comic Sans MS" panose="030F0702030302020204" pitchFamily="66" charset="0"/>
                <a:ea typeface="Helvetica-Oblique" pitchFamily="34"/>
                <a:cs typeface="Estrangelo Edessa" panose="03080600000000000000" pitchFamily="66" charset="0"/>
              </a:rPr>
              <a:t>Service public </a:t>
            </a:r>
            <a:r>
              <a:rPr lang="fr-FR" sz="2800" i="1" dirty="0" smtClean="0">
                <a:solidFill>
                  <a:schemeClr val="bg1"/>
                </a:solidFill>
                <a:latin typeface="Comic Sans MS" panose="030F0702030302020204" pitchFamily="66" charset="0"/>
                <a:ea typeface="Helvetica-Oblique" pitchFamily="34"/>
                <a:cs typeface="Estrangelo Edessa" panose="03080600000000000000" pitchFamily="66" charset="0"/>
              </a:rPr>
              <a:t>d’assainissement</a:t>
            </a:r>
          </a:p>
          <a:p>
            <a:pPr lvl="0" algn="ctr" hangingPunct="0">
              <a:spcBef>
                <a:spcPts val="0"/>
              </a:spcBef>
              <a:spcAft>
                <a:spcPts val="0"/>
              </a:spcAft>
            </a:pPr>
            <a:endParaRPr lang="fr-FR" sz="2800" i="1" dirty="0">
              <a:solidFill>
                <a:schemeClr val="bg1"/>
              </a:solidFill>
              <a:latin typeface="Comic Sans MS" panose="030F0702030302020204" pitchFamily="66" charset="0"/>
              <a:ea typeface="Helvetica-Oblique" pitchFamily="34"/>
              <a:cs typeface="Estrangelo Edessa" panose="03080600000000000000" pitchFamily="66" charset="0"/>
            </a:endParaRPr>
          </a:p>
          <a:p>
            <a:pPr lvl="0" algn="ctr" hangingPunct="0">
              <a:spcBef>
                <a:spcPts val="0"/>
              </a:spcBef>
              <a:spcAft>
                <a:spcPts val="0"/>
              </a:spcAft>
            </a:pPr>
            <a:r>
              <a:rPr lang="fr-FR" sz="2800" b="1" i="1" dirty="0" smtClean="0">
                <a:solidFill>
                  <a:schemeClr val="bg1"/>
                </a:solidFill>
                <a:latin typeface="Comic Sans MS" panose="030F0702030302020204" pitchFamily="66" charset="0"/>
                <a:ea typeface="Helvetica-BoldOblique" pitchFamily="2"/>
                <a:cs typeface="Estrangelo Edessa" panose="03080600000000000000" pitchFamily="66" charset="0"/>
              </a:rPr>
              <a:t>Commune </a:t>
            </a:r>
            <a:r>
              <a:rPr lang="fr-FR" sz="2800" b="1" i="1" dirty="0">
                <a:solidFill>
                  <a:schemeClr val="bg1"/>
                </a:solidFill>
                <a:latin typeface="Comic Sans MS" panose="030F0702030302020204" pitchFamily="66" charset="0"/>
                <a:ea typeface="Helvetica-BoldOblique" pitchFamily="2"/>
                <a:cs typeface="Estrangelo Edessa" panose="03080600000000000000" pitchFamily="66" charset="0"/>
              </a:rPr>
              <a:t>d'</a:t>
            </a:r>
            <a:r>
              <a:rPr lang="fr-FR" sz="2800" b="1" i="1" dirty="0" err="1">
                <a:solidFill>
                  <a:schemeClr val="bg1"/>
                </a:solidFill>
                <a:latin typeface="Comic Sans MS" panose="030F0702030302020204" pitchFamily="66" charset="0"/>
                <a:ea typeface="Helvetica-BoldOblique" pitchFamily="2"/>
                <a:cs typeface="Estrangelo Edessa" panose="03080600000000000000" pitchFamily="66" charset="0"/>
              </a:rPr>
              <a:t>Allex</a:t>
            </a:r>
            <a:endParaRPr lang="fr-FR" sz="2800" b="1" i="1" dirty="0">
              <a:solidFill>
                <a:schemeClr val="bg1"/>
              </a:solidFill>
              <a:latin typeface="Comic Sans MS" panose="030F0702030302020204" pitchFamily="66" charset="0"/>
              <a:ea typeface="Helvetica-BoldOblique" pitchFamily="2"/>
              <a:cs typeface="Estrangelo Edessa" panose="03080600000000000000" pitchFamily="66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413" y="361949"/>
            <a:ext cx="5458802" cy="599909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9930" y="4629653"/>
            <a:ext cx="1725318" cy="199356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15271" y="3528320"/>
            <a:ext cx="3011685" cy="322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81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212" y="249474"/>
            <a:ext cx="4869423" cy="799397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Chiffre clé patrimoine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38237" y="1544325"/>
            <a:ext cx="8535988" cy="4663639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18623 m de Réseau (Collectivité )</a:t>
            </a:r>
          </a:p>
          <a:p>
            <a:endParaRPr lang="fr-F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fr-FR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1 poste de relèvement</a:t>
            </a:r>
          </a:p>
          <a:p>
            <a:endParaRPr lang="fr-F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fr-FR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556 Branchements eaux usées et/ou unitaire</a:t>
            </a:r>
          </a:p>
          <a:p>
            <a:endParaRPr lang="fr-F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fr-FR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118 branchement eaux pluviales </a:t>
            </a:r>
          </a:p>
          <a:p>
            <a:endParaRPr lang="fr-F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fr-FR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5 déversoirs d’orage</a:t>
            </a:r>
            <a:endParaRPr lang="fr-F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xmlns="" id="{A08E251A-5371-4E82-A0F3-2CA0C15AB0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xmlns="" id="{D31AC21F-237B-4CA8-BC96-29F3607FAB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xmlns="" id="{9959094C-A1B3-4AD4-9AAE-0FCDDD79842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 92">
              <a:extLst>
                <a:ext uri="{FF2B5EF4-FFF2-40B4-BE49-F238E27FC236}">
                  <a16:creationId xmlns:a16="http://schemas.microsoft.com/office/drawing/2014/main" xmlns="" id="{D5EC0EFA-8A7F-4299-A623-3EE741461B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xmlns="" id="{965D7216-F9AF-42BE-99AD-1904DEF69C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xmlns="" id="{CDE3349B-AD7F-48C8-9300-D81D694367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9856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212" y="249474"/>
            <a:ext cx="6617541" cy="799397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Chiffre clé consommateur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89048" y="1108136"/>
            <a:ext cx="8535988" cy="4391712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755 abonnés</a:t>
            </a:r>
          </a:p>
          <a:p>
            <a:endParaRPr lang="fr-F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fr-FR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Assiette de la redevance  78167 m³</a:t>
            </a:r>
          </a:p>
          <a:p>
            <a:endParaRPr lang="fr-F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fr-FR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Taux de satisfaction globale service 86 %</a:t>
            </a:r>
          </a:p>
          <a:p>
            <a:endParaRPr lang="fr-F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fr-F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Analyses physicochimique    100% </a:t>
            </a:r>
            <a:r>
              <a:rPr lang="fr-FR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conforme</a:t>
            </a:r>
            <a:endParaRPr lang="fr-F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xmlns="" id="{A08E251A-5371-4E82-A0F3-2CA0C15AB0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xmlns="" id="{D31AC21F-237B-4CA8-BC96-29F3607FAB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xmlns="" id="{9959094C-A1B3-4AD4-9AAE-0FCDDD79842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 92">
              <a:extLst>
                <a:ext uri="{FF2B5EF4-FFF2-40B4-BE49-F238E27FC236}">
                  <a16:creationId xmlns:a16="http://schemas.microsoft.com/office/drawing/2014/main" xmlns="" id="{D5EC0EFA-8A7F-4299-A623-3EE741461B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xmlns="" id="{965D7216-F9AF-42BE-99AD-1904DEF69C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xmlns="" id="{CDE3349B-AD7F-48C8-9300-D81D694367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9832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4791" y="1952807"/>
            <a:ext cx="8011232" cy="2996383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757" y="1822174"/>
            <a:ext cx="1213021" cy="604488"/>
          </a:xfrm>
          <a:prstGeom prst="rect">
            <a:avLst/>
          </a:prstGeom>
        </p:spPr>
      </p:pic>
      <p:sp>
        <p:nvSpPr>
          <p:cNvPr id="3" name="Titre 1"/>
          <p:cNvSpPr txBox="1">
            <a:spLocks/>
          </p:cNvSpPr>
          <p:nvPr/>
        </p:nvSpPr>
        <p:spPr>
          <a:xfrm>
            <a:off x="384703" y="308534"/>
            <a:ext cx="10058400" cy="134501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Chiffres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bg1"/>
                </a:solidFill>
              </a:rPr>
              <a:t>clés du service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Espace réservé du texte 2"/>
          <p:cNvSpPr txBox="1">
            <a:spLocks/>
          </p:cNvSpPr>
          <p:nvPr/>
        </p:nvSpPr>
        <p:spPr>
          <a:xfrm>
            <a:off x="857206" y="2840331"/>
            <a:ext cx="4183424" cy="2992058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Prix de l’assainissement</a:t>
            </a:r>
          </a:p>
          <a:p>
            <a:pPr marL="0" indent="0">
              <a:buNone/>
            </a:pPr>
            <a:r>
              <a:rPr lang="fr-FR" sz="1400" dirty="0" smtClean="0">
                <a:latin typeface="Comic Sans MS" panose="030F0702030302020204" pitchFamily="66" charset="0"/>
              </a:rPr>
              <a:t>Pour une consommation de 120 m³</a:t>
            </a:r>
          </a:p>
          <a:p>
            <a:pPr marL="0" indent="0">
              <a:buNone/>
            </a:pPr>
            <a:endParaRPr lang="fr-FR" sz="1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1,52 €/m³</a:t>
            </a:r>
          </a:p>
          <a:p>
            <a:pPr marL="0" indent="0">
              <a:buNone/>
            </a:pPr>
            <a:r>
              <a:rPr lang="fr-FR" sz="1400" smtClean="0">
                <a:latin typeface="Comic Sans MS" panose="030F0702030302020204" pitchFamily="66" charset="0"/>
              </a:rPr>
              <a:t>1,51 </a:t>
            </a:r>
            <a:r>
              <a:rPr lang="fr-FR" sz="1400" dirty="0" smtClean="0">
                <a:latin typeface="Comic Sans MS" panose="030F0702030302020204" pitchFamily="66" charset="0"/>
              </a:rPr>
              <a:t>€/m³ en 2020</a:t>
            </a:r>
          </a:p>
          <a:p>
            <a:pPr marL="0" indent="0">
              <a:buNone/>
            </a:pPr>
            <a:endParaRPr lang="fr-FR" sz="2800" dirty="0">
              <a:latin typeface="Comic Sans MS" panose="030F0702030302020204" pitchFamily="66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4337" y="3517449"/>
            <a:ext cx="3011685" cy="322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79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384703" y="308534"/>
            <a:ext cx="10058400" cy="577456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suivi du patrimoine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4337" y="3517449"/>
            <a:ext cx="3011685" cy="3225064"/>
          </a:xfrm>
          <a:prstGeom prst="rect">
            <a:avLst/>
          </a:prstGeom>
        </p:spPr>
      </p:pic>
      <p:sp>
        <p:nvSpPr>
          <p:cNvPr id="13" name="Espace réservé du texte 2"/>
          <p:cNvSpPr txBox="1">
            <a:spLocks/>
          </p:cNvSpPr>
          <p:nvPr/>
        </p:nvSpPr>
        <p:spPr>
          <a:xfrm>
            <a:off x="1024580" y="1544941"/>
            <a:ext cx="8549724" cy="5017224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Pas de renouvellement de réseau en 2020</a:t>
            </a:r>
          </a:p>
          <a:p>
            <a:pPr marL="0" indent="0">
              <a:buNone/>
            </a:pPr>
            <a:endParaRPr lang="fr-FR" sz="28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Nettoyage du poste de relèvement de Pergaud</a:t>
            </a:r>
          </a:p>
          <a:p>
            <a:pPr marL="0" indent="0">
              <a:buNone/>
            </a:pPr>
            <a:endParaRPr lang="fr-FR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Inspections télévisées 380 m</a:t>
            </a:r>
          </a:p>
          <a:p>
            <a:pPr marL="0" indent="0">
              <a:buNone/>
            </a:pPr>
            <a:endParaRPr lang="fr-FR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Curage de réseau 1693 m</a:t>
            </a:r>
          </a:p>
          <a:p>
            <a:pPr marL="0" indent="0">
              <a:buNone/>
            </a:pPr>
            <a:endParaRPr lang="fr-FR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28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28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44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384703" y="308534"/>
            <a:ext cx="10058400" cy="1345018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Informations utiles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4337" y="3350301"/>
            <a:ext cx="3011685" cy="322506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847" y="1177495"/>
            <a:ext cx="9320024" cy="568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75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>
            <a:extLst>
              <a:ext uri="{FF2B5EF4-FFF2-40B4-BE49-F238E27FC236}">
                <a16:creationId xmlns:a16="http://schemas.microsoft.com/office/drawing/2014/main" xmlns="" id="{58A973E8-C2D4-4C81-8ADE-C5C021A615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E36BA91D-915C-49E9-BA6D-FB9B677ACA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641" y="4473679"/>
            <a:ext cx="9552558" cy="1233251"/>
          </a:xfrm>
        </p:spPr>
        <p:txBody>
          <a:bodyPr rtlCol="0">
            <a:normAutofit/>
          </a:bodyPr>
          <a:lstStyle/>
          <a:p>
            <a:pPr rtl="0"/>
            <a:r>
              <a:rPr lang="fr-FR" dirty="0"/>
              <a:t>Nous vous remercions!</a:t>
            </a:r>
          </a:p>
        </p:txBody>
      </p:sp>
      <p:grpSp>
        <p:nvGrpSpPr>
          <p:cNvPr id="90" name="Groupe 89">
            <a:extLst>
              <a:ext uri="{FF2B5EF4-FFF2-40B4-BE49-F238E27FC236}">
                <a16:creationId xmlns:a16="http://schemas.microsoft.com/office/drawing/2014/main" xmlns="" id="{A08E251A-5371-4E82-A0F3-2CA0C15AB0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1" name="Connecteur droit 90">
              <a:extLst>
                <a:ext uri="{FF2B5EF4-FFF2-40B4-BE49-F238E27FC236}">
                  <a16:creationId xmlns:a16="http://schemas.microsoft.com/office/drawing/2014/main" xmlns="" id="{D31AC21F-237B-4CA8-BC96-29F3607FAB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>
              <a:extLst>
                <a:ext uri="{FF2B5EF4-FFF2-40B4-BE49-F238E27FC236}">
                  <a16:creationId xmlns:a16="http://schemas.microsoft.com/office/drawing/2014/main" xmlns="" id="{9959094C-A1B3-4AD4-9AAE-0FCDDD79842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 92">
              <a:extLst>
                <a:ext uri="{FF2B5EF4-FFF2-40B4-BE49-F238E27FC236}">
                  <a16:creationId xmlns:a16="http://schemas.microsoft.com/office/drawing/2014/main" xmlns="" id="{D5EC0EFA-8A7F-4299-A623-3EE741461B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>
              <a:extLst>
                <a:ext uri="{FF2B5EF4-FFF2-40B4-BE49-F238E27FC236}">
                  <a16:creationId xmlns:a16="http://schemas.microsoft.com/office/drawing/2014/main" xmlns="" id="{965D7216-F9AF-42BE-99AD-1904DEF69C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94">
              <a:extLst>
                <a:ext uri="{FF2B5EF4-FFF2-40B4-BE49-F238E27FC236}">
                  <a16:creationId xmlns:a16="http://schemas.microsoft.com/office/drawing/2014/main" xmlns="" id="{CDE3349B-AD7F-48C8-9300-D81D694367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270637" y="2692401"/>
            <a:ext cx="9767513" cy="1023209"/>
          </a:xfrm>
        </p:spPr>
        <p:txBody>
          <a:bodyPr>
            <a:noAutofit/>
          </a:bodyPr>
          <a:lstStyle/>
          <a:p>
            <a:r>
              <a:rPr lang="fr-FR" sz="7200" dirty="0" smtClean="0">
                <a:latin typeface="Comic Sans MS" panose="030F0702030302020204" pitchFamily="66" charset="0"/>
              </a:rPr>
              <a:t>Merci de votre écoute</a:t>
            </a:r>
            <a:endParaRPr lang="fr-FR" sz="7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18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2CC082E-8DE3-449F-B604-FF5FA628FB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A93B6D-1597-4D86-B6EB-52CA39D989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E76448-B9B5-444F-ABF0-3E2949E5B924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  <ds:schemaRef ds:uri="16c05727-aa75-4e4a-9b5f-8a80a1165891"/>
    <ds:schemaRef ds:uri="71af3243-3dd4-4a8d-8c0d-dd76da1f02a5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Conception étude secteur</Template>
  <TotalTime>0</TotalTime>
  <Words>119</Words>
  <Application>Microsoft Office PowerPoint</Application>
  <PresentationFormat>Grand écran</PresentationFormat>
  <Paragraphs>43</Paragraphs>
  <Slides>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7" baseType="lpstr">
      <vt:lpstr>Microsoft YaHei</vt:lpstr>
      <vt:lpstr>Calibri</vt:lpstr>
      <vt:lpstr>Century Gothic</vt:lpstr>
      <vt:lpstr>Comic Sans MS</vt:lpstr>
      <vt:lpstr>Estrangelo Edessa</vt:lpstr>
      <vt:lpstr>Helvetica-BoldOblique</vt:lpstr>
      <vt:lpstr>Helvetica-Oblique</vt:lpstr>
      <vt:lpstr>Mangal</vt:lpstr>
      <vt:lpstr>Wingdings 3</vt:lpstr>
      <vt:lpstr>Secteur</vt:lpstr>
      <vt:lpstr>Synthèse rapport d’activité 2020</vt:lpstr>
      <vt:lpstr>Chiffre clé patrimoine</vt:lpstr>
      <vt:lpstr>Chiffre clé consommateur</vt:lpstr>
      <vt:lpstr>Présentation PowerPoint</vt:lpstr>
      <vt:lpstr>Présentation PowerPoint</vt:lpstr>
      <vt:lpstr>Présentation PowerPoint</vt:lpstr>
      <vt:lpstr>Nous vous remercions!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dessin</dc:title>
  <dc:creator/>
  <cp:lastModifiedBy/>
  <cp:revision>1</cp:revision>
  <dcterms:created xsi:type="dcterms:W3CDTF">2021-06-01T14:43:15Z</dcterms:created>
  <dcterms:modified xsi:type="dcterms:W3CDTF">2021-07-12T10:08:53Z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