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73" r:id="rId9"/>
    <p:sldId id="272" r:id="rId10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22398" y="1087069"/>
            <a:ext cx="7347203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14654" y="3528186"/>
            <a:ext cx="1096269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92D0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43" y="558336"/>
            <a:ext cx="9531889" cy="2909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589" y="315594"/>
            <a:ext cx="744283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9B8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1201" y="1734134"/>
            <a:ext cx="9829596" cy="3593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1200" y="1143000"/>
            <a:ext cx="8065134" cy="433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286385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 err="1">
                <a:solidFill>
                  <a:srgbClr val="006FC0"/>
                </a:solidFill>
                <a:latin typeface="Calibri"/>
                <a:cs typeface="Calibri"/>
              </a:rPr>
              <a:t>Conseil</a:t>
            </a:r>
            <a:r>
              <a:rPr sz="4000" b="1" spc="-9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fr-FR" sz="4000" b="1" spc="-15" dirty="0" smtClean="0">
                <a:solidFill>
                  <a:srgbClr val="006FC0"/>
                </a:solidFill>
                <a:latin typeface="Calibri"/>
                <a:cs typeface="Calibri"/>
              </a:rPr>
              <a:t>municipal </a:t>
            </a:r>
          </a:p>
          <a:p>
            <a:pPr marL="285115" marR="286385" algn="ctr">
              <a:lnSpc>
                <a:spcPct val="100000"/>
              </a:lnSpc>
              <a:spcBef>
                <a:spcPts val="100"/>
              </a:spcBef>
            </a:pPr>
            <a:r>
              <a:rPr sz="4000" b="1" spc="-1340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006FC0"/>
                </a:solidFill>
                <a:latin typeface="Calibri"/>
                <a:cs typeface="Calibri"/>
              </a:rPr>
              <a:t>du</a:t>
            </a:r>
            <a:r>
              <a:rPr sz="4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fr-FR" sz="4000" b="1" dirty="0" smtClean="0">
                <a:solidFill>
                  <a:srgbClr val="006FC0"/>
                </a:solidFill>
                <a:latin typeface="Calibri"/>
                <a:cs typeface="Calibri"/>
              </a:rPr>
              <a:t>26 Avril 2021</a:t>
            </a:r>
            <a:endParaRPr sz="4000" dirty="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endParaRPr lang="fr-FR" sz="40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lang="fr-FR" sz="4000" b="1" dirty="0" smtClean="0">
                <a:solidFill>
                  <a:srgbClr val="FF0000"/>
                </a:solidFill>
                <a:latin typeface="Calibri"/>
                <a:cs typeface="Calibri"/>
              </a:rPr>
              <a:t>Loi LOM</a:t>
            </a:r>
          </a:p>
          <a:p>
            <a:pPr marL="12700" marR="5080" algn="ctr">
              <a:lnSpc>
                <a:spcPct val="100000"/>
              </a:lnSpc>
            </a:pPr>
            <a:r>
              <a:rPr lang="fr-FR" sz="4000" b="1" dirty="0" smtClean="0">
                <a:solidFill>
                  <a:srgbClr val="FF0000"/>
                </a:solidFill>
                <a:latin typeface="Calibri"/>
                <a:cs typeface="Calibri"/>
              </a:rPr>
              <a:t>Transfert de la Compétence Mobilité</a:t>
            </a:r>
          </a:p>
          <a:p>
            <a:pPr marL="12700" marR="5080" algn="ctr">
              <a:lnSpc>
                <a:spcPct val="100000"/>
              </a:lnSpc>
            </a:pPr>
            <a:endParaRPr lang="fr-FR" sz="40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endParaRPr lang="fr-FR" sz="40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1026" name="Picture 2" descr="bla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715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0238" y="343611"/>
            <a:ext cx="78359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9810" marR="5080" indent="-2277745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</a:rPr>
              <a:t>Loi </a:t>
            </a:r>
            <a:r>
              <a:rPr sz="4000" spc="-35" dirty="0">
                <a:solidFill>
                  <a:srgbClr val="000000"/>
                </a:solidFill>
              </a:rPr>
              <a:t>d’orientation</a:t>
            </a:r>
            <a:r>
              <a:rPr sz="4000" spc="3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des</a:t>
            </a:r>
            <a:r>
              <a:rPr sz="4000" dirty="0">
                <a:solidFill>
                  <a:srgbClr val="000000"/>
                </a:solidFill>
              </a:rPr>
              <a:t> </a:t>
            </a:r>
            <a:r>
              <a:rPr sz="4000" spc="-15" dirty="0">
                <a:solidFill>
                  <a:srgbClr val="000000"/>
                </a:solidFill>
              </a:rPr>
              <a:t>mobilités</a:t>
            </a:r>
            <a:r>
              <a:rPr sz="4000" spc="15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(LOM</a:t>
            </a:r>
            <a:r>
              <a:rPr sz="4000" spc="-20" dirty="0" smtClean="0">
                <a:solidFill>
                  <a:srgbClr val="000000"/>
                </a:solidFill>
              </a:rPr>
              <a:t>)</a:t>
            </a:r>
            <a:r>
              <a:rPr lang="fr-FR" sz="4000" spc="-20" dirty="0" smtClean="0">
                <a:solidFill>
                  <a:srgbClr val="000000"/>
                </a:solidFill>
              </a:rPr>
              <a:t/>
            </a:r>
            <a:br>
              <a:rPr lang="fr-FR" sz="4000" spc="-20" dirty="0" smtClean="0">
                <a:solidFill>
                  <a:srgbClr val="000000"/>
                </a:solidFill>
              </a:rPr>
            </a:br>
            <a:r>
              <a:rPr lang="fr-FR" sz="4000" spc="-20" dirty="0" smtClean="0">
                <a:solidFill>
                  <a:srgbClr val="000000"/>
                </a:solidFill>
              </a:rPr>
              <a:t>24 Décembre 2019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489710" y="1899665"/>
            <a:ext cx="8178800" cy="369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Objectifs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2700" marR="1209040" algn="just">
              <a:lnSpc>
                <a:spcPct val="100000"/>
              </a:lnSpc>
              <a:spcBef>
                <a:spcPts val="5"/>
              </a:spcBef>
            </a:pPr>
            <a:r>
              <a:rPr lang="fr-FR" sz="2400" spc="-10" dirty="0" smtClean="0">
                <a:latin typeface="Calibri"/>
                <a:cs typeface="Calibri"/>
              </a:rPr>
              <a:t>- C</a:t>
            </a:r>
            <a:r>
              <a:rPr sz="2400" spc="-10" dirty="0" err="1" smtClean="0">
                <a:latin typeface="Calibri"/>
                <a:cs typeface="Calibri"/>
              </a:rPr>
              <a:t>ouverture</a:t>
            </a:r>
            <a:r>
              <a:rPr sz="2400" dirty="0" smtClean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intégrale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 </a:t>
            </a:r>
            <a:r>
              <a:rPr sz="2400" spc="-10" dirty="0" err="1">
                <a:latin typeface="Calibri"/>
                <a:cs typeface="Calibri"/>
              </a:rPr>
              <a:t>territoire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 smtClean="0">
                <a:latin typeface="Calibri"/>
                <a:cs typeface="Calibri"/>
              </a:rPr>
              <a:t>national</a:t>
            </a:r>
            <a:r>
              <a:rPr sz="2400" dirty="0" smtClean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 </a:t>
            </a:r>
            <a:r>
              <a:rPr sz="2400" spc="-10" dirty="0">
                <a:latin typeface="Calibri"/>
                <a:cs typeface="Calibri"/>
              </a:rPr>
              <a:t>Autorités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Organisatrices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Mobilité (AOM)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2700" marR="41275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Les EPCI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non </a:t>
            </a:r>
            <a:r>
              <a:rPr sz="2400" spc="-10" dirty="0">
                <a:latin typeface="Calibri"/>
                <a:cs typeface="Calibri"/>
              </a:rPr>
              <a:t>couverts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une </a:t>
            </a:r>
            <a:r>
              <a:rPr sz="2400" spc="-10" dirty="0">
                <a:latin typeface="Calibri"/>
                <a:cs typeface="Calibri"/>
              </a:rPr>
              <a:t>AOM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jusqu’au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31</a:t>
            </a:r>
            <a:r>
              <a:rPr sz="2400" spc="-10" dirty="0">
                <a:latin typeface="Calibri"/>
                <a:cs typeface="Calibri"/>
              </a:rPr>
              <a:t> mars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2021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pour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 err="1" smtClean="0">
                <a:latin typeface="Calibri"/>
                <a:cs typeface="Calibri"/>
              </a:rPr>
              <a:t>positionner</a:t>
            </a:r>
            <a:endParaRPr lang="fr-FR" sz="2400" spc="-10" dirty="0" smtClean="0">
              <a:latin typeface="Calibri"/>
              <a:cs typeface="Calibri"/>
            </a:endParaRPr>
          </a:p>
          <a:p>
            <a:pPr marL="12700" marR="412750" algn="ctr">
              <a:lnSpc>
                <a:spcPct val="100000"/>
              </a:lnSpc>
            </a:pPr>
            <a:endParaRPr lang="fr-FR" sz="2400" spc="-10" dirty="0">
              <a:latin typeface="Calibri"/>
              <a:cs typeface="Calibri"/>
            </a:endParaRPr>
          </a:p>
          <a:p>
            <a:pPr marL="12700" marR="412750" algn="ctr">
              <a:lnSpc>
                <a:spcPct val="100000"/>
              </a:lnSpc>
            </a:pPr>
            <a:r>
              <a:rPr lang="fr-FR" sz="2400" spc="-10" dirty="0" smtClean="0">
                <a:latin typeface="Calibri"/>
                <a:cs typeface="Calibri"/>
              </a:rPr>
              <a:t>Le Conseil communautaire de la CCVD s’est prononcé favorablement sur le sujet par délibération du 30 Mars 2021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1201" y="753821"/>
            <a:ext cx="9360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</a:rPr>
              <a:t>Une</a:t>
            </a:r>
            <a:r>
              <a:rPr sz="4000" spc="5" dirty="0">
                <a:solidFill>
                  <a:srgbClr val="000000"/>
                </a:solidFill>
              </a:rPr>
              <a:t> </a:t>
            </a:r>
            <a:r>
              <a:rPr sz="4000" spc="-15" dirty="0">
                <a:solidFill>
                  <a:srgbClr val="000000"/>
                </a:solidFill>
              </a:rPr>
              <a:t>Autorité</a:t>
            </a:r>
            <a:r>
              <a:rPr sz="4000" spc="-355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Organisatrice</a:t>
            </a:r>
            <a:r>
              <a:rPr sz="4000" spc="-30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de</a:t>
            </a:r>
            <a:r>
              <a:rPr sz="4000" spc="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la</a:t>
            </a:r>
            <a:r>
              <a:rPr sz="4000" spc="-10" dirty="0">
                <a:solidFill>
                  <a:srgbClr val="000000"/>
                </a:solidFill>
              </a:rPr>
              <a:t> </a:t>
            </a:r>
            <a:r>
              <a:rPr sz="4000" spc="-15" dirty="0">
                <a:solidFill>
                  <a:srgbClr val="000000"/>
                </a:solidFill>
              </a:rPr>
              <a:t>Mobilité</a:t>
            </a:r>
            <a:r>
              <a:rPr sz="4000" spc="20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est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181201" y="1734134"/>
            <a:ext cx="9189720" cy="3593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159385" indent="-287020" algn="just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10" dirty="0">
                <a:latin typeface="Calibri"/>
                <a:cs typeface="Calibri"/>
              </a:rPr>
              <a:t>Compétente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pour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organiser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6</a:t>
            </a:r>
            <a:r>
              <a:rPr sz="2600" b="1" spc="-10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grands</a:t>
            </a:r>
            <a:r>
              <a:rPr sz="2600" b="1" spc="2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types</a:t>
            </a:r>
            <a:r>
              <a:rPr sz="2600" b="1" dirty="0">
                <a:latin typeface="Calibri"/>
                <a:cs typeface="Calibri"/>
              </a:rPr>
              <a:t> de services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mobilité</a:t>
            </a:r>
            <a:r>
              <a:rPr sz="2600" b="1" spc="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: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transport public </a:t>
            </a:r>
            <a:r>
              <a:rPr sz="2600" spc="-30" dirty="0">
                <a:latin typeface="Calibri"/>
                <a:cs typeface="Calibri"/>
              </a:rPr>
              <a:t>régulier, </a:t>
            </a:r>
            <a:r>
              <a:rPr sz="2600" spc="-5" dirty="0">
                <a:latin typeface="Calibri"/>
                <a:cs typeface="Calibri"/>
              </a:rPr>
              <a:t>transport </a:t>
            </a:r>
            <a:r>
              <a:rPr sz="2600" dirty="0">
                <a:latin typeface="Calibri"/>
                <a:cs typeface="Calibri"/>
              </a:rPr>
              <a:t>à la </a:t>
            </a:r>
            <a:r>
              <a:rPr sz="2600" spc="-5" dirty="0">
                <a:latin typeface="Calibri"/>
                <a:cs typeface="Calibri"/>
              </a:rPr>
              <a:t>demande, transport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scolaire,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voiture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partagée,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mobilités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actives,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mobilité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solidaire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5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10" dirty="0">
                <a:latin typeface="Calibri"/>
                <a:cs typeface="Calibri"/>
              </a:rPr>
              <a:t>Organise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régie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 err="1">
                <a:latin typeface="Calibri"/>
                <a:cs typeface="Calibri"/>
              </a:rPr>
              <a:t>ou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lang="fr-FR" sz="2600" spc="-10" dirty="0" smtClean="0">
                <a:latin typeface="Calibri"/>
                <a:cs typeface="Calibri"/>
              </a:rPr>
              <a:t>fait </a:t>
            </a:r>
            <a:r>
              <a:rPr sz="2600" dirty="0" err="1" smtClean="0">
                <a:latin typeface="Calibri"/>
                <a:cs typeface="Calibri"/>
              </a:rPr>
              <a:t>appel</a:t>
            </a:r>
            <a:r>
              <a:rPr sz="2600" spc="-35" dirty="0" smtClean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à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prestataires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5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5" dirty="0">
                <a:latin typeface="Calibri"/>
                <a:cs typeface="Calibri"/>
              </a:rPr>
              <a:t>Aménage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infrastructures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nécessaires</a:t>
            </a:r>
            <a:r>
              <a:rPr sz="2600" b="1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aux services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mis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place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550" dirty="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600" spc="-15" dirty="0">
                <a:latin typeface="Calibri"/>
                <a:cs typeface="Calibri"/>
              </a:rPr>
              <a:t>Programme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politiques</a:t>
            </a:r>
            <a:r>
              <a:rPr sz="2600" b="1" spc="30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publiques</a:t>
            </a:r>
            <a:r>
              <a:rPr sz="2600" b="1" spc="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liées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à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mobilité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350" y="441580"/>
            <a:ext cx="9566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00"/>
                </a:solidFill>
              </a:rPr>
              <a:t>La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loi</a:t>
            </a:r>
            <a:r>
              <a:rPr sz="2400" spc="-15" dirty="0">
                <a:solidFill>
                  <a:srgbClr val="000000"/>
                </a:solidFill>
              </a:rPr>
              <a:t> LOM</a:t>
            </a:r>
            <a:r>
              <a:rPr sz="2400" spc="-2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articule </a:t>
            </a:r>
            <a:r>
              <a:rPr sz="2400" dirty="0">
                <a:solidFill>
                  <a:srgbClr val="000000"/>
                </a:solidFill>
              </a:rPr>
              <a:t>la </a:t>
            </a:r>
            <a:r>
              <a:rPr sz="2400" spc="-10" dirty="0">
                <a:solidFill>
                  <a:srgbClr val="000000"/>
                </a:solidFill>
              </a:rPr>
              <a:t>mobilité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autour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du</a:t>
            </a:r>
            <a:r>
              <a:rPr sz="2400" dirty="0">
                <a:solidFill>
                  <a:srgbClr val="000000"/>
                </a:solidFill>
              </a:rPr>
              <a:t> duo</a:t>
            </a:r>
            <a:r>
              <a:rPr sz="2400" spc="-15" dirty="0">
                <a:solidFill>
                  <a:srgbClr val="000000"/>
                </a:solidFill>
              </a:rPr>
              <a:t> AOM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locale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et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spc="-15" dirty="0">
                <a:solidFill>
                  <a:srgbClr val="000000"/>
                </a:solidFill>
              </a:rPr>
              <a:t>AOM</a:t>
            </a:r>
            <a:r>
              <a:rPr sz="2400" spc="-5" dirty="0">
                <a:solidFill>
                  <a:srgbClr val="000000"/>
                </a:solidFill>
              </a:rPr>
              <a:t> Régionale</a:t>
            </a:r>
            <a:endParaRPr sz="2400"/>
          </a:p>
        </p:txBody>
      </p:sp>
      <p:grpSp>
        <p:nvGrpSpPr>
          <p:cNvPr id="3" name="object 3"/>
          <p:cNvGrpSpPr/>
          <p:nvPr/>
        </p:nvGrpSpPr>
        <p:grpSpPr>
          <a:xfrm>
            <a:off x="958596" y="1480279"/>
            <a:ext cx="2383155" cy="1158240"/>
            <a:chOff x="958596" y="1480279"/>
            <a:chExt cx="2383155" cy="11582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7181" y="1480279"/>
              <a:ext cx="653324" cy="22732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8596" y="1659635"/>
              <a:ext cx="1588769" cy="67741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333244" y="1674621"/>
              <a:ext cx="1008380" cy="963930"/>
            </a:xfrm>
            <a:custGeom>
              <a:avLst/>
              <a:gdLst/>
              <a:ahLst/>
              <a:cxnLst/>
              <a:rect l="l" t="t" r="r" b="b"/>
              <a:pathLst>
                <a:path w="1008379" h="963930">
                  <a:moveTo>
                    <a:pt x="946234" y="918071"/>
                  </a:moveTo>
                  <a:lnTo>
                    <a:pt x="926719" y="938529"/>
                  </a:lnTo>
                  <a:lnTo>
                    <a:pt x="1008126" y="963549"/>
                  </a:lnTo>
                  <a:lnTo>
                    <a:pt x="994922" y="926845"/>
                  </a:lnTo>
                  <a:lnTo>
                    <a:pt x="955420" y="926845"/>
                  </a:lnTo>
                  <a:lnTo>
                    <a:pt x="946234" y="918071"/>
                  </a:lnTo>
                  <a:close/>
                </a:path>
                <a:path w="1008379" h="963930">
                  <a:moveTo>
                    <a:pt x="959813" y="903836"/>
                  </a:moveTo>
                  <a:lnTo>
                    <a:pt x="946234" y="918071"/>
                  </a:lnTo>
                  <a:lnTo>
                    <a:pt x="955420" y="926845"/>
                  </a:lnTo>
                  <a:lnTo>
                    <a:pt x="969009" y="912622"/>
                  </a:lnTo>
                  <a:lnTo>
                    <a:pt x="959813" y="903836"/>
                  </a:lnTo>
                  <a:close/>
                </a:path>
                <a:path w="1008379" h="963930">
                  <a:moveTo>
                    <a:pt x="979296" y="883412"/>
                  </a:moveTo>
                  <a:lnTo>
                    <a:pt x="959813" y="903836"/>
                  </a:lnTo>
                  <a:lnTo>
                    <a:pt x="969009" y="912622"/>
                  </a:lnTo>
                  <a:lnTo>
                    <a:pt x="955420" y="926845"/>
                  </a:lnTo>
                  <a:lnTo>
                    <a:pt x="994922" y="926845"/>
                  </a:lnTo>
                  <a:lnTo>
                    <a:pt x="979296" y="883412"/>
                  </a:lnTo>
                  <a:close/>
                </a:path>
                <a:path w="1008379" h="963930">
                  <a:moveTo>
                    <a:pt x="13716" y="0"/>
                  </a:moveTo>
                  <a:lnTo>
                    <a:pt x="0" y="14224"/>
                  </a:lnTo>
                  <a:lnTo>
                    <a:pt x="946234" y="918071"/>
                  </a:lnTo>
                  <a:lnTo>
                    <a:pt x="959813" y="903836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08380" y="1361059"/>
            <a:ext cx="1428115" cy="164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735" algn="ctr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AOM</a:t>
            </a:r>
            <a:endParaRPr sz="2400">
              <a:latin typeface="Calibri"/>
              <a:cs typeface="Calibri"/>
            </a:endParaRPr>
          </a:p>
          <a:p>
            <a:pPr marL="38100" algn="ctr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régionale</a:t>
            </a:r>
            <a:endParaRPr sz="24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1220"/>
              </a:spcBef>
            </a:pP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Région est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Chef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file</a:t>
            </a:r>
            <a:r>
              <a:rPr sz="16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1600" b="1" spc="-3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2311" y="3651979"/>
            <a:ext cx="1203325" cy="857250"/>
            <a:chOff x="972311" y="3651979"/>
            <a:chExt cx="1203325" cy="85725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7349" y="3651979"/>
              <a:ext cx="653324" cy="22732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2311" y="3831336"/>
              <a:ext cx="1203198" cy="67741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95934" y="3532758"/>
            <a:ext cx="1532255" cy="1351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AOM</a:t>
            </a:r>
            <a:endParaRPr sz="24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Locale</a:t>
            </a:r>
            <a:endParaRPr sz="24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840"/>
              </a:spcBef>
            </a:pP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b="1" spc="-2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b="1" spc="-3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b="1" spc="-3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mm</a:t>
            </a:r>
            <a:r>
              <a:rPr sz="1600" b="1" spc="-1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b="1" spc="-3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b="1" spc="-5" dirty="0">
                <a:solidFill>
                  <a:srgbClr val="FF0000"/>
                </a:solidFill>
                <a:latin typeface="Calibri"/>
                <a:cs typeface="Calibri"/>
              </a:rPr>
              <a:t>é  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ou</a:t>
            </a: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 Région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9347" y="3745179"/>
            <a:ext cx="162813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latin typeface="Calibri"/>
                <a:cs typeface="Calibri"/>
              </a:rPr>
              <a:t>des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services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locaux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19347" y="1521079"/>
            <a:ext cx="24980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les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Services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d’intérêt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régional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9347" y="2509773"/>
            <a:ext cx="19189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Définit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les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bassins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de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34985" y="1657045"/>
            <a:ext cx="2393315" cy="1519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40" dirty="0">
                <a:solidFill>
                  <a:srgbClr val="79B800"/>
                </a:solidFill>
                <a:latin typeface="Calibri"/>
                <a:cs typeface="Calibri"/>
              </a:rPr>
              <a:t>Tous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les</a:t>
            </a:r>
            <a:r>
              <a:rPr sz="1600" b="1" spc="-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services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dépassant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périmètre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intercommunal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Calibri"/>
              <a:cs typeface="Calibri"/>
            </a:endParaRPr>
          </a:p>
          <a:p>
            <a:pPr marL="12700" marR="199390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Conclut</a:t>
            </a:r>
            <a:r>
              <a:rPr sz="1600" b="1" spc="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les</a:t>
            </a:r>
            <a:r>
              <a:rPr sz="1600" b="1" spc="-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contrats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 opérationnels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 de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 mobilité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19347" y="4549902"/>
            <a:ext cx="22263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les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comités</a:t>
            </a:r>
            <a:r>
              <a:rPr sz="1600" b="1" spc="-5" dirty="0">
                <a:latin typeface="Calibri"/>
                <a:cs typeface="Calibri"/>
              </a:rPr>
              <a:t> de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partenaires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39975" y="1629536"/>
            <a:ext cx="1001394" cy="76200"/>
          </a:xfrm>
          <a:custGeom>
            <a:avLst/>
            <a:gdLst/>
            <a:ahLst/>
            <a:cxnLst/>
            <a:rect l="l" t="t" r="r" b="b"/>
            <a:pathLst>
              <a:path w="1001395" h="76200">
                <a:moveTo>
                  <a:pt x="982942" y="28066"/>
                </a:moveTo>
                <a:lnTo>
                  <a:pt x="937767" y="28066"/>
                </a:lnTo>
                <a:lnTo>
                  <a:pt x="938022" y="47878"/>
                </a:lnTo>
                <a:lnTo>
                  <a:pt x="925408" y="48072"/>
                </a:lnTo>
                <a:lnTo>
                  <a:pt x="925829" y="76200"/>
                </a:lnTo>
                <a:lnTo>
                  <a:pt x="1001395" y="36957"/>
                </a:lnTo>
                <a:lnTo>
                  <a:pt x="982942" y="28066"/>
                </a:lnTo>
                <a:close/>
              </a:path>
              <a:path w="1001395" h="76200">
                <a:moveTo>
                  <a:pt x="925110" y="28260"/>
                </a:moveTo>
                <a:lnTo>
                  <a:pt x="0" y="42417"/>
                </a:lnTo>
                <a:lnTo>
                  <a:pt x="254" y="62229"/>
                </a:lnTo>
                <a:lnTo>
                  <a:pt x="925408" y="48072"/>
                </a:lnTo>
                <a:lnTo>
                  <a:pt x="925110" y="28260"/>
                </a:lnTo>
                <a:close/>
              </a:path>
              <a:path w="1001395" h="76200">
                <a:moveTo>
                  <a:pt x="937767" y="28066"/>
                </a:moveTo>
                <a:lnTo>
                  <a:pt x="925110" y="28260"/>
                </a:lnTo>
                <a:lnTo>
                  <a:pt x="925408" y="48072"/>
                </a:lnTo>
                <a:lnTo>
                  <a:pt x="938022" y="47878"/>
                </a:lnTo>
                <a:lnTo>
                  <a:pt x="937767" y="28066"/>
                </a:lnTo>
                <a:close/>
              </a:path>
              <a:path w="1001395" h="76200">
                <a:moveTo>
                  <a:pt x="924687" y="0"/>
                </a:moveTo>
                <a:lnTo>
                  <a:pt x="925110" y="28260"/>
                </a:lnTo>
                <a:lnTo>
                  <a:pt x="937767" y="28066"/>
                </a:lnTo>
                <a:lnTo>
                  <a:pt x="982942" y="28066"/>
                </a:lnTo>
                <a:lnTo>
                  <a:pt x="9246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10378" y="2878327"/>
            <a:ext cx="2196465" cy="76200"/>
          </a:xfrm>
          <a:custGeom>
            <a:avLst/>
            <a:gdLst/>
            <a:ahLst/>
            <a:cxnLst/>
            <a:rect l="l" t="t" r="r" b="b"/>
            <a:pathLst>
              <a:path w="2196465" h="76200">
                <a:moveTo>
                  <a:pt x="2176491" y="28194"/>
                </a:moveTo>
                <a:lnTo>
                  <a:pt x="2132456" y="28194"/>
                </a:lnTo>
                <a:lnTo>
                  <a:pt x="2132583" y="48006"/>
                </a:lnTo>
                <a:lnTo>
                  <a:pt x="2119790" y="48047"/>
                </a:lnTo>
                <a:lnTo>
                  <a:pt x="2119883" y="76200"/>
                </a:lnTo>
                <a:lnTo>
                  <a:pt x="2195956" y="37846"/>
                </a:lnTo>
                <a:lnTo>
                  <a:pt x="2176491" y="28194"/>
                </a:lnTo>
                <a:close/>
              </a:path>
              <a:path w="2196465" h="76200">
                <a:moveTo>
                  <a:pt x="2119724" y="28235"/>
                </a:moveTo>
                <a:lnTo>
                  <a:pt x="0" y="35179"/>
                </a:lnTo>
                <a:lnTo>
                  <a:pt x="0" y="54991"/>
                </a:lnTo>
                <a:lnTo>
                  <a:pt x="2119790" y="48047"/>
                </a:lnTo>
                <a:lnTo>
                  <a:pt x="2119724" y="28235"/>
                </a:lnTo>
                <a:close/>
              </a:path>
              <a:path w="2196465" h="76200">
                <a:moveTo>
                  <a:pt x="2132456" y="28194"/>
                </a:moveTo>
                <a:lnTo>
                  <a:pt x="2119724" y="28235"/>
                </a:lnTo>
                <a:lnTo>
                  <a:pt x="2119790" y="48047"/>
                </a:lnTo>
                <a:lnTo>
                  <a:pt x="2132583" y="48006"/>
                </a:lnTo>
                <a:lnTo>
                  <a:pt x="2132456" y="28194"/>
                </a:lnTo>
                <a:close/>
              </a:path>
              <a:path w="2196465" h="76200">
                <a:moveTo>
                  <a:pt x="2119629" y="0"/>
                </a:moveTo>
                <a:lnTo>
                  <a:pt x="2119724" y="28235"/>
                </a:lnTo>
                <a:lnTo>
                  <a:pt x="2176491" y="28194"/>
                </a:lnTo>
                <a:lnTo>
                  <a:pt x="21196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37783" y="1880616"/>
            <a:ext cx="1368425" cy="76200"/>
          </a:xfrm>
          <a:custGeom>
            <a:avLst/>
            <a:gdLst/>
            <a:ahLst/>
            <a:cxnLst/>
            <a:rect l="l" t="t" r="r" b="b"/>
            <a:pathLst>
              <a:path w="1368425" h="76200">
                <a:moveTo>
                  <a:pt x="1349124" y="28067"/>
                </a:moveTo>
                <a:lnTo>
                  <a:pt x="1304543" y="28067"/>
                </a:lnTo>
                <a:lnTo>
                  <a:pt x="1304670" y="47879"/>
                </a:lnTo>
                <a:lnTo>
                  <a:pt x="1292023" y="48013"/>
                </a:lnTo>
                <a:lnTo>
                  <a:pt x="1292351" y="76200"/>
                </a:lnTo>
                <a:lnTo>
                  <a:pt x="1368170" y="37337"/>
                </a:lnTo>
                <a:lnTo>
                  <a:pt x="1349124" y="28067"/>
                </a:lnTo>
                <a:close/>
              </a:path>
              <a:path w="1368425" h="76200">
                <a:moveTo>
                  <a:pt x="1291792" y="28202"/>
                </a:moveTo>
                <a:lnTo>
                  <a:pt x="0" y="41910"/>
                </a:lnTo>
                <a:lnTo>
                  <a:pt x="253" y="61722"/>
                </a:lnTo>
                <a:lnTo>
                  <a:pt x="1292023" y="48013"/>
                </a:lnTo>
                <a:lnTo>
                  <a:pt x="1291792" y="28202"/>
                </a:lnTo>
                <a:close/>
              </a:path>
              <a:path w="1368425" h="76200">
                <a:moveTo>
                  <a:pt x="1304543" y="28067"/>
                </a:moveTo>
                <a:lnTo>
                  <a:pt x="1291792" y="28202"/>
                </a:lnTo>
                <a:lnTo>
                  <a:pt x="1292023" y="48013"/>
                </a:lnTo>
                <a:lnTo>
                  <a:pt x="1304670" y="47879"/>
                </a:lnTo>
                <a:lnTo>
                  <a:pt x="1304543" y="28067"/>
                </a:lnTo>
                <a:close/>
              </a:path>
              <a:path w="1368425" h="76200">
                <a:moveTo>
                  <a:pt x="1291463" y="0"/>
                </a:moveTo>
                <a:lnTo>
                  <a:pt x="1291792" y="28202"/>
                </a:lnTo>
                <a:lnTo>
                  <a:pt x="1304543" y="28067"/>
                </a:lnTo>
                <a:lnTo>
                  <a:pt x="1349124" y="28067"/>
                </a:lnTo>
                <a:lnTo>
                  <a:pt x="1291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70735" y="3881500"/>
            <a:ext cx="1264285" cy="2231390"/>
          </a:xfrm>
          <a:custGeom>
            <a:avLst/>
            <a:gdLst/>
            <a:ahLst/>
            <a:cxnLst/>
            <a:rect l="l" t="t" r="r" b="b"/>
            <a:pathLst>
              <a:path w="1264285" h="2231390">
                <a:moveTo>
                  <a:pt x="1112367" y="61976"/>
                </a:moveTo>
                <a:lnTo>
                  <a:pt x="1066292" y="61976"/>
                </a:lnTo>
                <a:lnTo>
                  <a:pt x="1053566" y="61976"/>
                </a:lnTo>
                <a:lnTo>
                  <a:pt x="1052830" y="89789"/>
                </a:lnTo>
                <a:lnTo>
                  <a:pt x="1112367" y="61976"/>
                </a:lnTo>
                <a:close/>
              </a:path>
              <a:path w="1264285" h="2231390">
                <a:moveTo>
                  <a:pt x="1264031" y="766318"/>
                </a:moveTo>
                <a:lnTo>
                  <a:pt x="1248587" y="741934"/>
                </a:lnTo>
                <a:lnTo>
                  <a:pt x="1218438" y="694309"/>
                </a:lnTo>
                <a:lnTo>
                  <a:pt x="1203858" y="718477"/>
                </a:lnTo>
                <a:lnTo>
                  <a:pt x="72415" y="35369"/>
                </a:lnTo>
                <a:lnTo>
                  <a:pt x="1053579" y="61645"/>
                </a:lnTo>
                <a:lnTo>
                  <a:pt x="1066292" y="61645"/>
                </a:lnTo>
                <a:lnTo>
                  <a:pt x="1113091" y="61645"/>
                </a:lnTo>
                <a:lnTo>
                  <a:pt x="1130046" y="53721"/>
                </a:lnTo>
                <a:lnTo>
                  <a:pt x="1054862" y="13589"/>
                </a:lnTo>
                <a:lnTo>
                  <a:pt x="1054100" y="41833"/>
                </a:lnTo>
                <a:lnTo>
                  <a:pt x="38049" y="14630"/>
                </a:lnTo>
                <a:lnTo>
                  <a:pt x="13843" y="0"/>
                </a:lnTo>
                <a:lnTo>
                  <a:pt x="3683" y="17018"/>
                </a:lnTo>
                <a:lnTo>
                  <a:pt x="8851" y="20142"/>
                </a:lnTo>
                <a:lnTo>
                  <a:pt x="8750" y="23761"/>
                </a:lnTo>
                <a:lnTo>
                  <a:pt x="0" y="28321"/>
                </a:lnTo>
                <a:lnTo>
                  <a:pt x="1119428" y="2168156"/>
                </a:lnTo>
                <a:lnTo>
                  <a:pt x="1094359" y="2181263"/>
                </a:lnTo>
                <a:lnTo>
                  <a:pt x="1163447" y="2231123"/>
                </a:lnTo>
                <a:lnTo>
                  <a:pt x="1162519" y="2179447"/>
                </a:lnTo>
                <a:lnTo>
                  <a:pt x="1161923" y="2145957"/>
                </a:lnTo>
                <a:lnTo>
                  <a:pt x="1136967" y="2158987"/>
                </a:lnTo>
                <a:lnTo>
                  <a:pt x="25336" y="34124"/>
                </a:lnTo>
                <a:lnTo>
                  <a:pt x="32283" y="34302"/>
                </a:lnTo>
                <a:lnTo>
                  <a:pt x="42430" y="40411"/>
                </a:lnTo>
                <a:lnTo>
                  <a:pt x="34290" y="46355"/>
                </a:lnTo>
                <a:lnTo>
                  <a:pt x="1064933" y="1468132"/>
                </a:lnTo>
                <a:lnTo>
                  <a:pt x="1042162" y="1484630"/>
                </a:lnTo>
                <a:lnTo>
                  <a:pt x="1117727" y="1524000"/>
                </a:lnTo>
                <a:lnTo>
                  <a:pt x="1110208" y="1478407"/>
                </a:lnTo>
                <a:lnTo>
                  <a:pt x="1103884" y="1439926"/>
                </a:lnTo>
                <a:lnTo>
                  <a:pt x="1080998" y="1456499"/>
                </a:lnTo>
                <a:lnTo>
                  <a:pt x="63804" y="53327"/>
                </a:lnTo>
                <a:lnTo>
                  <a:pt x="1193647" y="735406"/>
                </a:lnTo>
                <a:lnTo>
                  <a:pt x="1179068" y="759587"/>
                </a:lnTo>
                <a:lnTo>
                  <a:pt x="1264031" y="7663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79394" y="5301233"/>
            <a:ext cx="3027680" cy="1219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Est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obligatoirement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associé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latin typeface="Calibri"/>
                <a:cs typeface="Calibri"/>
              </a:rPr>
              <a:t>au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contrat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opérationnel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5"/>
              </a:spcBef>
            </a:pPr>
            <a:r>
              <a:rPr sz="1600" b="1" spc="-15" dirty="0">
                <a:latin typeface="Calibri"/>
                <a:cs typeface="Calibri"/>
              </a:rPr>
              <a:t>Peut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lever</a:t>
            </a:r>
            <a:endParaRPr sz="16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le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versement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mobilité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34985" y="3987546"/>
            <a:ext cx="2962275" cy="1034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Choisit les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services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79B800"/>
                </a:solidFill>
                <a:latin typeface="Calibri"/>
                <a:cs typeface="Calibri"/>
              </a:rPr>
              <a:t>qu’elle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organise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Au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minimum</a:t>
            </a:r>
            <a:r>
              <a:rPr sz="1600" b="1" spc="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une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fois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par</a:t>
            </a:r>
            <a:r>
              <a:rPr sz="1600" b="1" spc="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an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72734" y="4098035"/>
            <a:ext cx="2133600" cy="76200"/>
          </a:xfrm>
          <a:custGeom>
            <a:avLst/>
            <a:gdLst/>
            <a:ahLst/>
            <a:cxnLst/>
            <a:rect l="l" t="t" r="r" b="b"/>
            <a:pathLst>
              <a:path w="2133600" h="76200">
                <a:moveTo>
                  <a:pt x="2114076" y="28066"/>
                </a:moveTo>
                <a:lnTo>
                  <a:pt x="2069591" y="28066"/>
                </a:lnTo>
                <a:lnTo>
                  <a:pt x="2069718" y="47878"/>
                </a:lnTo>
                <a:lnTo>
                  <a:pt x="2056991" y="48008"/>
                </a:lnTo>
                <a:lnTo>
                  <a:pt x="2057272" y="76200"/>
                </a:lnTo>
                <a:lnTo>
                  <a:pt x="2133091" y="37337"/>
                </a:lnTo>
                <a:lnTo>
                  <a:pt x="2114076" y="28066"/>
                </a:lnTo>
                <a:close/>
              </a:path>
              <a:path w="2133600" h="76200">
                <a:moveTo>
                  <a:pt x="2056792" y="28197"/>
                </a:moveTo>
                <a:lnTo>
                  <a:pt x="0" y="49149"/>
                </a:lnTo>
                <a:lnTo>
                  <a:pt x="253" y="68961"/>
                </a:lnTo>
                <a:lnTo>
                  <a:pt x="2056991" y="48008"/>
                </a:lnTo>
                <a:lnTo>
                  <a:pt x="2056792" y="28197"/>
                </a:lnTo>
                <a:close/>
              </a:path>
              <a:path w="2133600" h="76200">
                <a:moveTo>
                  <a:pt x="2069591" y="28066"/>
                </a:moveTo>
                <a:lnTo>
                  <a:pt x="2056792" y="28197"/>
                </a:lnTo>
                <a:lnTo>
                  <a:pt x="2056991" y="48008"/>
                </a:lnTo>
                <a:lnTo>
                  <a:pt x="2069718" y="47878"/>
                </a:lnTo>
                <a:lnTo>
                  <a:pt x="2069591" y="28066"/>
                </a:lnTo>
                <a:close/>
              </a:path>
              <a:path w="2133600" h="76200">
                <a:moveTo>
                  <a:pt x="2056511" y="0"/>
                </a:moveTo>
                <a:lnTo>
                  <a:pt x="2056792" y="28197"/>
                </a:lnTo>
                <a:lnTo>
                  <a:pt x="2069591" y="28066"/>
                </a:lnTo>
                <a:lnTo>
                  <a:pt x="2114076" y="28066"/>
                </a:lnTo>
                <a:lnTo>
                  <a:pt x="20565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77890" y="4918964"/>
            <a:ext cx="1529080" cy="76200"/>
          </a:xfrm>
          <a:custGeom>
            <a:avLst/>
            <a:gdLst/>
            <a:ahLst/>
            <a:cxnLst/>
            <a:rect l="l" t="t" r="r" b="b"/>
            <a:pathLst>
              <a:path w="1529079" h="76200">
                <a:moveTo>
                  <a:pt x="1509233" y="28193"/>
                </a:moveTo>
                <a:lnTo>
                  <a:pt x="1465199" y="28193"/>
                </a:lnTo>
                <a:lnTo>
                  <a:pt x="1465199" y="48006"/>
                </a:lnTo>
                <a:lnTo>
                  <a:pt x="1452532" y="48053"/>
                </a:lnTo>
                <a:lnTo>
                  <a:pt x="1452626" y="76200"/>
                </a:lnTo>
                <a:lnTo>
                  <a:pt x="1528699" y="37846"/>
                </a:lnTo>
                <a:lnTo>
                  <a:pt x="1509233" y="28193"/>
                </a:lnTo>
                <a:close/>
              </a:path>
              <a:path w="1529079" h="76200">
                <a:moveTo>
                  <a:pt x="1452466" y="28241"/>
                </a:moveTo>
                <a:lnTo>
                  <a:pt x="0" y="33655"/>
                </a:lnTo>
                <a:lnTo>
                  <a:pt x="0" y="53467"/>
                </a:lnTo>
                <a:lnTo>
                  <a:pt x="1452532" y="48053"/>
                </a:lnTo>
                <a:lnTo>
                  <a:pt x="1452466" y="28241"/>
                </a:lnTo>
                <a:close/>
              </a:path>
              <a:path w="1529079" h="76200">
                <a:moveTo>
                  <a:pt x="1465199" y="28193"/>
                </a:moveTo>
                <a:lnTo>
                  <a:pt x="1452466" y="28241"/>
                </a:lnTo>
                <a:lnTo>
                  <a:pt x="1452532" y="48053"/>
                </a:lnTo>
                <a:lnTo>
                  <a:pt x="1465199" y="48006"/>
                </a:lnTo>
                <a:lnTo>
                  <a:pt x="1465199" y="28193"/>
                </a:lnTo>
                <a:close/>
              </a:path>
              <a:path w="1529079" h="76200">
                <a:moveTo>
                  <a:pt x="1452371" y="0"/>
                </a:moveTo>
                <a:lnTo>
                  <a:pt x="1452466" y="28241"/>
                </a:lnTo>
                <a:lnTo>
                  <a:pt x="1509233" y="28193"/>
                </a:lnTo>
                <a:lnTo>
                  <a:pt x="14523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634985" y="6179921"/>
            <a:ext cx="24422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Seulement</a:t>
            </a:r>
            <a:r>
              <a:rPr sz="1600" b="1" spc="25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79B800"/>
                </a:solidFill>
                <a:latin typeface="Calibri"/>
                <a:cs typeface="Calibri"/>
              </a:rPr>
              <a:t>pour</a:t>
            </a:r>
            <a:r>
              <a:rPr sz="1600" b="1" spc="2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les</a:t>
            </a:r>
            <a:r>
              <a:rPr sz="1600" b="1" spc="3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79B800"/>
                </a:solidFill>
                <a:latin typeface="Calibri"/>
                <a:cs typeface="Calibri"/>
              </a:rPr>
              <a:t>interco </a:t>
            </a:r>
            <a:r>
              <a:rPr sz="1600" b="1" spc="-35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obligation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247756" y="6179921"/>
            <a:ext cx="6654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79B800"/>
                </a:solidFill>
                <a:latin typeface="Calibri"/>
                <a:cs typeface="Calibri"/>
              </a:rPr>
              <a:t>et</a:t>
            </a:r>
            <a:r>
              <a:rPr sz="1600" b="1" spc="330" dirty="0">
                <a:solidFill>
                  <a:srgbClr val="79B8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79B800"/>
                </a:solidFill>
                <a:latin typeface="Calibri"/>
                <a:cs typeface="Calibri"/>
              </a:rPr>
              <a:t>sans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73802" y="6325552"/>
            <a:ext cx="2232025" cy="76200"/>
          </a:xfrm>
          <a:custGeom>
            <a:avLst/>
            <a:gdLst/>
            <a:ahLst/>
            <a:cxnLst/>
            <a:rect l="l" t="t" r="r" b="b"/>
            <a:pathLst>
              <a:path w="2232025" h="76200">
                <a:moveTo>
                  <a:pt x="2212412" y="28168"/>
                </a:moveTo>
                <a:lnTo>
                  <a:pt x="2168525" y="28168"/>
                </a:lnTo>
                <a:lnTo>
                  <a:pt x="2168525" y="47980"/>
                </a:lnTo>
                <a:lnTo>
                  <a:pt x="2155858" y="48012"/>
                </a:lnTo>
                <a:lnTo>
                  <a:pt x="2155952" y="76200"/>
                </a:lnTo>
                <a:lnTo>
                  <a:pt x="2232025" y="37909"/>
                </a:lnTo>
                <a:lnTo>
                  <a:pt x="2212412" y="28168"/>
                </a:lnTo>
                <a:close/>
              </a:path>
              <a:path w="2232025" h="76200">
                <a:moveTo>
                  <a:pt x="2155792" y="28200"/>
                </a:moveTo>
                <a:lnTo>
                  <a:pt x="0" y="33680"/>
                </a:lnTo>
                <a:lnTo>
                  <a:pt x="0" y="53479"/>
                </a:lnTo>
                <a:lnTo>
                  <a:pt x="2155858" y="48012"/>
                </a:lnTo>
                <a:lnTo>
                  <a:pt x="2155792" y="28200"/>
                </a:lnTo>
                <a:close/>
              </a:path>
              <a:path w="2232025" h="76200">
                <a:moveTo>
                  <a:pt x="2168525" y="28168"/>
                </a:moveTo>
                <a:lnTo>
                  <a:pt x="2155792" y="28200"/>
                </a:lnTo>
                <a:lnTo>
                  <a:pt x="2155858" y="48012"/>
                </a:lnTo>
                <a:lnTo>
                  <a:pt x="2168525" y="47980"/>
                </a:lnTo>
                <a:lnTo>
                  <a:pt x="2168525" y="28168"/>
                </a:lnTo>
                <a:close/>
              </a:path>
              <a:path w="2232025" h="76200">
                <a:moveTo>
                  <a:pt x="2155698" y="0"/>
                </a:moveTo>
                <a:lnTo>
                  <a:pt x="2155792" y="28200"/>
                </a:lnTo>
                <a:lnTo>
                  <a:pt x="2212412" y="28168"/>
                </a:lnTo>
                <a:lnTo>
                  <a:pt x="21556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5500" y="355091"/>
            <a:ext cx="8267700" cy="581710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80920" y="6493865"/>
            <a:ext cx="3093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Source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: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Association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 </a:t>
            </a:r>
            <a:r>
              <a:rPr sz="1200" spc="-5" dirty="0">
                <a:latin typeface="Calibri"/>
                <a:cs typeface="Calibri"/>
              </a:rPr>
              <a:t>Communautés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5" dirty="0">
                <a:latin typeface="Calibri"/>
                <a:cs typeface="Calibri"/>
              </a:rPr>
              <a:t> France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676"/>
            <a:ext cx="10173970" cy="52266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21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4835" algn="l"/>
              </a:tabLst>
            </a:pPr>
            <a:r>
              <a:rPr sz="4400" b="0" spc="-15" dirty="0">
                <a:latin typeface="Calibri Light"/>
                <a:cs typeface="Calibri Light"/>
              </a:rPr>
              <a:t>Si</a:t>
            </a:r>
            <a:r>
              <a:rPr sz="4400" b="0" spc="-65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30" dirty="0">
                <a:latin typeface="Calibri Light"/>
                <a:cs typeface="Calibri Light"/>
              </a:rPr>
              <a:t>CCVD</a:t>
            </a:r>
            <a:r>
              <a:rPr sz="4400" b="0" spc="-110" dirty="0">
                <a:latin typeface="Calibri Light"/>
                <a:cs typeface="Calibri Light"/>
              </a:rPr>
              <a:t> </a:t>
            </a:r>
            <a:r>
              <a:rPr sz="4400" b="0" u="heavy" spc="-45" dirty="0"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prend</a:t>
            </a:r>
            <a:r>
              <a:rPr sz="4400" b="0" spc="-114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70" dirty="0">
                <a:latin typeface="Calibri Light"/>
                <a:cs typeface="Calibri Light"/>
              </a:rPr>
              <a:t> </a:t>
            </a:r>
            <a:r>
              <a:rPr sz="4400" b="0" spc="-45" dirty="0">
                <a:latin typeface="Calibri Light"/>
                <a:cs typeface="Calibri Light"/>
              </a:rPr>
              <a:t>compétence</a:t>
            </a:r>
            <a:endParaRPr sz="4400" dirty="0">
              <a:latin typeface="Calibri Light"/>
              <a:cs typeface="Calibri Light"/>
            </a:endParaRPr>
          </a:p>
          <a:p>
            <a:pPr marL="241300" marR="55244" indent="-229235">
              <a:lnSpc>
                <a:spcPct val="90000"/>
              </a:lnSpc>
              <a:spcBef>
                <a:spcPts val="43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5" dirty="0">
                <a:latin typeface="Calibri"/>
                <a:cs typeface="Calibri"/>
              </a:rPr>
              <a:t>Elle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décide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des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services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mobilité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qu’elle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souhaite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mettre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place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ou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soutenir,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elle</a:t>
            </a:r>
            <a:r>
              <a:rPr sz="2800"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0" dirty="0">
                <a:solidFill>
                  <a:srgbClr val="FF0000"/>
                </a:solidFill>
                <a:latin typeface="Calibri"/>
                <a:cs typeface="Calibri"/>
              </a:rPr>
              <a:t>n’est</a:t>
            </a:r>
            <a:r>
              <a:rPr sz="28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pas </a:t>
            </a:r>
            <a:r>
              <a:rPr sz="2800" b="1" spc="-10" dirty="0">
                <a:solidFill>
                  <a:srgbClr val="FF0000"/>
                </a:solidFill>
                <a:latin typeface="Calibri"/>
                <a:cs typeface="Calibri"/>
              </a:rPr>
              <a:t>obligée</a:t>
            </a:r>
            <a:r>
              <a:rPr sz="280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développer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des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services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mais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aura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toujours</a:t>
            </a:r>
            <a:r>
              <a:rPr sz="280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possibilité</a:t>
            </a:r>
            <a:r>
              <a:rPr sz="2800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faire</a:t>
            </a:r>
            <a:r>
              <a:rPr sz="2800" spc="-2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415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sz="2800" b="1" spc="-5" dirty="0">
                <a:latin typeface="Calibri"/>
                <a:cs typeface="Calibri"/>
              </a:rPr>
              <a:t>Les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services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de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transport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réguliers,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à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la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demande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ou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scolaires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inclus </a:t>
            </a:r>
            <a:r>
              <a:rPr sz="2800" b="1" spc="-6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dans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son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périmètre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restent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organisés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par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la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Région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sans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limite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temps,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sauf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demande</a:t>
            </a:r>
            <a:r>
              <a:rPr sz="28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Calibri"/>
                <a:cs typeface="Calibri"/>
              </a:rPr>
              <a:t>explicite</a:t>
            </a:r>
            <a:r>
              <a:rPr sz="280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Communauté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communes.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sz="2800" spc="-5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800" spc="-5" dirty="0" smtClean="0">
                <a:latin typeface="Calibri"/>
                <a:cs typeface="Calibri"/>
              </a:rPr>
              <a:t>La</a:t>
            </a:r>
            <a:r>
              <a:rPr sz="2800" spc="-10" dirty="0" smtClean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région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peut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faire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évoluer,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après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avoir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informé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CC.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676"/>
            <a:ext cx="10259695" cy="5090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21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4835" algn="l"/>
              </a:tabLst>
            </a:pPr>
            <a:r>
              <a:rPr sz="4400" b="0" spc="-15" dirty="0">
                <a:latin typeface="Calibri Light"/>
                <a:cs typeface="Calibri Light"/>
              </a:rPr>
              <a:t>Si</a:t>
            </a:r>
            <a:r>
              <a:rPr sz="4400" b="0" spc="-65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80" dirty="0">
                <a:latin typeface="Calibri Light"/>
                <a:cs typeface="Calibri Light"/>
              </a:rPr>
              <a:t> </a:t>
            </a:r>
            <a:r>
              <a:rPr sz="4400" b="0" spc="-30" dirty="0">
                <a:latin typeface="Calibri Light"/>
                <a:cs typeface="Calibri Light"/>
              </a:rPr>
              <a:t>CCVD</a:t>
            </a:r>
            <a:r>
              <a:rPr sz="4400" b="0" spc="-110" dirty="0">
                <a:latin typeface="Calibri Light"/>
                <a:cs typeface="Calibri Light"/>
              </a:rPr>
              <a:t> </a:t>
            </a:r>
            <a:r>
              <a:rPr sz="4400" b="0" u="heavy" spc="-45" dirty="0"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prend</a:t>
            </a:r>
            <a:r>
              <a:rPr sz="4400" b="0" spc="-114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la</a:t>
            </a:r>
            <a:r>
              <a:rPr sz="4400" b="0" spc="-70" dirty="0">
                <a:latin typeface="Calibri Light"/>
                <a:cs typeface="Calibri Light"/>
              </a:rPr>
              <a:t> </a:t>
            </a:r>
            <a:r>
              <a:rPr sz="4400" b="0" spc="-45" dirty="0">
                <a:latin typeface="Calibri Light"/>
                <a:cs typeface="Calibri Light"/>
              </a:rPr>
              <a:t>compétence</a:t>
            </a:r>
            <a:endParaRPr sz="4400" dirty="0">
              <a:latin typeface="Calibri Light"/>
              <a:cs typeface="Calibri Light"/>
            </a:endParaRP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La CC </a:t>
            </a:r>
            <a:r>
              <a:rPr sz="2800" spc="-10" dirty="0">
                <a:latin typeface="Calibri"/>
                <a:cs typeface="Calibri"/>
              </a:rPr>
              <a:t>peut </a:t>
            </a:r>
            <a:r>
              <a:rPr sz="2800" spc="-15" dirty="0">
                <a:latin typeface="Calibri"/>
                <a:cs typeface="Calibri"/>
              </a:rPr>
              <a:t>organiser </a:t>
            </a:r>
            <a:r>
              <a:rPr sz="2800" spc="-5" dirty="0">
                <a:latin typeface="Calibri"/>
                <a:cs typeface="Calibri"/>
              </a:rPr>
              <a:t>des services </a:t>
            </a:r>
            <a:r>
              <a:rPr sz="2800" spc="-15" dirty="0">
                <a:latin typeface="Calibri"/>
                <a:cs typeface="Calibri"/>
              </a:rPr>
              <a:t>complémentaires (réguliers </a:t>
            </a:r>
            <a:r>
              <a:rPr sz="2800" spc="-5" dirty="0">
                <a:latin typeface="Calibri"/>
                <a:cs typeface="Calibri"/>
              </a:rPr>
              <a:t>ou à la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demande),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l’exception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des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services</a:t>
            </a:r>
            <a:r>
              <a:rPr sz="2800" u="heavy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scolaires</a:t>
            </a:r>
            <a:endParaRPr sz="2800" dirty="0">
              <a:latin typeface="Calibri"/>
              <a:cs typeface="Calibri"/>
            </a:endParaRPr>
          </a:p>
          <a:p>
            <a:pPr marL="241300" marR="431800" indent="-229235" algn="just">
              <a:lnSpc>
                <a:spcPts val="303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Si la CC choisit de </a:t>
            </a:r>
            <a:r>
              <a:rPr sz="2800" spc="-20" dirty="0">
                <a:latin typeface="Calibri"/>
                <a:cs typeface="Calibri"/>
              </a:rPr>
              <a:t>reprendre </a:t>
            </a:r>
            <a:r>
              <a:rPr sz="2800" spc="-5" dirty="0">
                <a:latin typeface="Calibri"/>
                <a:cs typeface="Calibri"/>
              </a:rPr>
              <a:t>les services </a:t>
            </a:r>
            <a:r>
              <a:rPr sz="2800" spc="-15" dirty="0">
                <a:latin typeface="Calibri"/>
                <a:cs typeface="Calibri"/>
              </a:rPr>
              <a:t>organisés </a:t>
            </a:r>
            <a:r>
              <a:rPr sz="2800" spc="-10" dirty="0">
                <a:latin typeface="Calibri"/>
                <a:cs typeface="Calibri"/>
              </a:rPr>
              <a:t>par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10" dirty="0">
                <a:latin typeface="Calibri"/>
                <a:cs typeface="Calibri"/>
              </a:rPr>
              <a:t>Région, </a:t>
            </a:r>
            <a:r>
              <a:rPr sz="2800" b="1" u="sng" spc="-5" dirty="0">
                <a:solidFill>
                  <a:srgbClr val="FF0000"/>
                </a:solidFill>
                <a:latin typeface="Calibri"/>
                <a:cs typeface="Calibri"/>
              </a:rPr>
              <a:t>le </a:t>
            </a:r>
            <a:r>
              <a:rPr sz="2800" b="1" u="sng" spc="-6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u="sng" spc="-25" dirty="0">
                <a:solidFill>
                  <a:srgbClr val="FF0000"/>
                </a:solidFill>
                <a:latin typeface="Calibri"/>
                <a:cs typeface="Calibri"/>
              </a:rPr>
              <a:t>transfert </a:t>
            </a:r>
            <a:r>
              <a:rPr sz="2800" b="1" u="sng" spc="-5" dirty="0">
                <a:solidFill>
                  <a:srgbClr val="FF0000"/>
                </a:solidFill>
                <a:latin typeface="Calibri"/>
                <a:cs typeface="Calibri"/>
              </a:rPr>
              <a:t>se </a:t>
            </a:r>
            <a:r>
              <a:rPr sz="2800" b="1" u="sng" spc="-20" dirty="0">
                <a:solidFill>
                  <a:srgbClr val="FF0000"/>
                </a:solidFill>
                <a:latin typeface="Calibri"/>
                <a:cs typeface="Calibri"/>
              </a:rPr>
              <a:t>fait </a:t>
            </a:r>
            <a:r>
              <a:rPr sz="2800" b="1" u="sng" spc="-10" dirty="0">
                <a:solidFill>
                  <a:srgbClr val="FF0000"/>
                </a:solidFill>
                <a:latin typeface="Calibri"/>
                <a:cs typeface="Calibri"/>
              </a:rPr>
              <a:t>pour tous </a:t>
            </a:r>
            <a:r>
              <a:rPr sz="2800" b="1" u="sng" spc="-5" dirty="0">
                <a:solidFill>
                  <a:srgbClr val="FF0000"/>
                </a:solidFill>
                <a:latin typeface="Calibri"/>
                <a:cs typeface="Calibri"/>
              </a:rPr>
              <a:t>les services</a:t>
            </a:r>
            <a:r>
              <a:rPr sz="2800" spc="-5" dirty="0">
                <a:latin typeface="Calibri"/>
                <a:cs typeface="Calibri"/>
              </a:rPr>
              <a:t>, dans un </a:t>
            </a:r>
            <a:r>
              <a:rPr sz="2800" spc="-10" dirty="0">
                <a:latin typeface="Calibri"/>
                <a:cs typeface="Calibri"/>
              </a:rPr>
              <a:t>délai </a:t>
            </a:r>
            <a:r>
              <a:rPr sz="2800" spc="-20" dirty="0">
                <a:latin typeface="Calibri"/>
                <a:cs typeface="Calibri"/>
              </a:rPr>
              <a:t>convenu avec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 err="1" smtClean="0">
                <a:latin typeface="Calibri"/>
                <a:cs typeface="Calibri"/>
              </a:rPr>
              <a:t>elle</a:t>
            </a:r>
            <a:r>
              <a:rPr lang="fr-FR" sz="2800" spc="-10" dirty="0" smtClean="0">
                <a:latin typeface="Calibri"/>
                <a:cs typeface="Calibri"/>
              </a:rPr>
              <a:t> – </a:t>
            </a:r>
            <a:r>
              <a:rPr lang="fr-FR" sz="2800" b="1" spc="-10" dirty="0" smtClean="0">
                <a:latin typeface="Calibri"/>
                <a:cs typeface="Calibri"/>
              </a:rPr>
              <a:t>(question de l’impact financier pour le territoire)</a:t>
            </a:r>
            <a:endParaRPr sz="2800" b="1" dirty="0">
              <a:latin typeface="Calibri"/>
              <a:cs typeface="Calibri"/>
            </a:endParaRPr>
          </a:p>
          <a:p>
            <a:pPr marL="241300" marR="114935" indent="-229235" algn="just">
              <a:lnSpc>
                <a:spcPts val="3020"/>
              </a:lnSpc>
              <a:spcBef>
                <a:spcPts val="99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Les </a:t>
            </a:r>
            <a:r>
              <a:rPr sz="2800" spc="-5" dirty="0">
                <a:latin typeface="Calibri"/>
                <a:cs typeface="Calibri"/>
              </a:rPr>
              <a:t>services de </a:t>
            </a:r>
            <a:r>
              <a:rPr sz="2800" spc="-10" dirty="0">
                <a:latin typeface="Calibri"/>
                <a:cs typeface="Calibri"/>
              </a:rPr>
              <a:t>mobilité mis </a:t>
            </a:r>
            <a:r>
              <a:rPr sz="2800" spc="-5" dirty="0">
                <a:latin typeface="Calibri"/>
                <a:cs typeface="Calibri"/>
              </a:rPr>
              <a:t>en place </a:t>
            </a:r>
            <a:r>
              <a:rPr sz="2800" spc="-10" dirty="0">
                <a:latin typeface="Calibri"/>
                <a:cs typeface="Calibri"/>
              </a:rPr>
              <a:t>par </a:t>
            </a:r>
            <a:r>
              <a:rPr sz="2800" spc="-5" dirty="0">
                <a:latin typeface="Calibri"/>
                <a:cs typeface="Calibri"/>
              </a:rPr>
              <a:t>les </a:t>
            </a:r>
            <a:r>
              <a:rPr sz="2800" spc="-10" dirty="0">
                <a:latin typeface="Calibri"/>
                <a:cs typeface="Calibri"/>
              </a:rPr>
              <a:t>communes membres de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CC </a:t>
            </a:r>
            <a:r>
              <a:rPr sz="2800" spc="-15" dirty="0">
                <a:latin typeface="Calibri"/>
                <a:cs typeface="Calibri"/>
              </a:rPr>
              <a:t>sont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transférés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à 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communauté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communes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 algn="just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Dans </a:t>
            </a:r>
            <a:r>
              <a:rPr sz="2800" spc="-15" dirty="0">
                <a:latin typeface="Calibri"/>
                <a:cs typeface="Calibri"/>
              </a:rPr>
              <a:t>tous </a:t>
            </a:r>
            <a:r>
              <a:rPr sz="2800" spc="-5" dirty="0">
                <a:latin typeface="Calibri"/>
                <a:cs typeface="Calibri"/>
              </a:rPr>
              <a:t>les </a:t>
            </a:r>
            <a:r>
              <a:rPr sz="2800" spc="-10" dirty="0">
                <a:latin typeface="Calibri"/>
                <a:cs typeface="Calibri"/>
              </a:rPr>
              <a:t>cas,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Région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reste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compétente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pour 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l’organisation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des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services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qui</a:t>
            </a:r>
            <a:r>
              <a:rPr sz="280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dépassent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périmètre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communauté</a:t>
            </a:r>
            <a:r>
              <a:rPr sz="28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communes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9676"/>
            <a:ext cx="10259695" cy="56406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21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84835" algn="l"/>
              </a:tabLst>
            </a:pPr>
            <a:r>
              <a:rPr sz="4400" b="1" spc="-15" dirty="0">
                <a:solidFill>
                  <a:srgbClr val="FF0000"/>
                </a:solidFill>
                <a:latin typeface="Calibri Light"/>
                <a:cs typeface="Calibri Light"/>
              </a:rPr>
              <a:t>Si</a:t>
            </a:r>
            <a:r>
              <a:rPr sz="4400" b="1" spc="-6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1" spc="-10" dirty="0">
                <a:solidFill>
                  <a:srgbClr val="FF0000"/>
                </a:solidFill>
                <a:latin typeface="Calibri Light"/>
                <a:cs typeface="Calibri Light"/>
              </a:rPr>
              <a:t>la</a:t>
            </a:r>
            <a:r>
              <a:rPr sz="4400" b="1" spc="-8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1" spc="-30" dirty="0">
                <a:solidFill>
                  <a:srgbClr val="FF0000"/>
                </a:solidFill>
                <a:latin typeface="Calibri Light"/>
                <a:cs typeface="Calibri Light"/>
              </a:rPr>
              <a:t>CCVD</a:t>
            </a:r>
            <a:r>
              <a:rPr sz="4400" b="1" spc="-11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fr-FR" sz="4400" b="1" spc="-110" dirty="0" smtClean="0">
                <a:solidFill>
                  <a:srgbClr val="FF0000"/>
                </a:solidFill>
                <a:latin typeface="Calibri Light"/>
                <a:cs typeface="Calibri Light"/>
              </a:rPr>
              <a:t>ne </a:t>
            </a:r>
            <a:r>
              <a:rPr sz="4400" b="1" u="heavy" spc="-45" dirty="0" err="1" smtClean="0">
                <a:solidFill>
                  <a:srgbClr val="FF0000"/>
                </a:solidFill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prend</a:t>
            </a:r>
            <a:r>
              <a:rPr sz="4400" b="1" spc="-114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fr-FR" sz="4400" b="1" spc="-114" dirty="0" smtClean="0">
                <a:solidFill>
                  <a:srgbClr val="FF0000"/>
                </a:solidFill>
                <a:latin typeface="Calibri Light"/>
                <a:cs typeface="Calibri Light"/>
              </a:rPr>
              <a:t>pas </a:t>
            </a:r>
            <a:r>
              <a:rPr sz="4400" b="1" spc="-10" dirty="0" smtClean="0">
                <a:solidFill>
                  <a:srgbClr val="FF0000"/>
                </a:solidFill>
                <a:latin typeface="Calibri Light"/>
                <a:cs typeface="Calibri Light"/>
              </a:rPr>
              <a:t>la</a:t>
            </a:r>
            <a:r>
              <a:rPr sz="4400" b="1" spc="-70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4400" b="1" spc="-45" dirty="0">
                <a:solidFill>
                  <a:srgbClr val="FF0000"/>
                </a:solidFill>
                <a:latin typeface="Calibri Light"/>
                <a:cs typeface="Calibri Light"/>
              </a:rPr>
              <a:t>compétence</a:t>
            </a:r>
            <a:endParaRPr sz="4400" b="1" dirty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800" spc="-5" dirty="0" smtClean="0">
                <a:latin typeface="Calibri"/>
                <a:cs typeface="Calibri"/>
              </a:rPr>
              <a:t>La CC pourra toujours continuer d’organiser par délégation de la Région qui sera AOM, toute attribution ainsi que tout ou partie d’un ou plusieurs service de mobilité (article L.1118-8 du CGCT)</a:t>
            </a: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r>
              <a:rPr lang="fr-FR" sz="2800" spc="-5" dirty="0" smtClean="0">
                <a:latin typeface="Calibri"/>
                <a:cs typeface="Calibri"/>
              </a:rPr>
              <a:t>Le transfert de compétence mobilité : un intérêt limité au regard du bilan coût/avantage sur le territoire. </a:t>
            </a:r>
          </a:p>
          <a:p>
            <a:pPr marL="12065" marR="176530" algn="just">
              <a:lnSpc>
                <a:spcPts val="3030"/>
              </a:lnSpc>
              <a:spcBef>
                <a:spcPts val="4405"/>
              </a:spcBef>
              <a:tabLst>
                <a:tab pos="241935" algn="l"/>
              </a:tabLst>
            </a:pPr>
            <a:endParaRPr lang="fr-FR" sz="2800" spc="-5" dirty="0">
              <a:latin typeface="Calibri"/>
              <a:cs typeface="Calibri"/>
            </a:endParaRPr>
          </a:p>
          <a:p>
            <a:pPr marL="241300" marR="176530" indent="-229235" algn="just">
              <a:lnSpc>
                <a:spcPts val="3030"/>
              </a:lnSpc>
              <a:spcBef>
                <a:spcPts val="4405"/>
              </a:spcBef>
              <a:buFont typeface="Arial"/>
              <a:buChar char="•"/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527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22473" y="2570733"/>
            <a:ext cx="5648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6FC0"/>
                </a:solidFill>
              </a:rPr>
              <a:t>Merci</a:t>
            </a:r>
            <a:r>
              <a:rPr sz="4000" dirty="0">
                <a:solidFill>
                  <a:srgbClr val="006FC0"/>
                </a:solidFill>
              </a:rPr>
              <a:t> </a:t>
            </a:r>
            <a:r>
              <a:rPr sz="4000" spc="-5" dirty="0">
                <a:solidFill>
                  <a:srgbClr val="006FC0"/>
                </a:solidFill>
              </a:rPr>
              <a:t>pour</a:t>
            </a:r>
            <a:r>
              <a:rPr sz="4000" spc="5" dirty="0">
                <a:solidFill>
                  <a:srgbClr val="006FC0"/>
                </a:solidFill>
              </a:rPr>
              <a:t> </a:t>
            </a:r>
            <a:r>
              <a:rPr sz="4000" spc="-25" dirty="0">
                <a:solidFill>
                  <a:srgbClr val="006FC0"/>
                </a:solidFill>
              </a:rPr>
              <a:t>votre</a:t>
            </a:r>
            <a:r>
              <a:rPr sz="4000" spc="-15" dirty="0">
                <a:solidFill>
                  <a:srgbClr val="006FC0"/>
                </a:solidFill>
              </a:rPr>
              <a:t> </a:t>
            </a:r>
            <a:r>
              <a:rPr sz="4000" spc="-25" dirty="0">
                <a:solidFill>
                  <a:srgbClr val="006FC0"/>
                </a:solidFill>
              </a:rPr>
              <a:t>attention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490</Words>
  <Application>Microsoft Office PowerPoint</Application>
  <PresentationFormat>Grand écran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Présentation PowerPoint</vt:lpstr>
      <vt:lpstr>Loi d’orientation des mobilités (LOM) 24 Décembre 2019</vt:lpstr>
      <vt:lpstr>Une Autorité Organisatrice de la Mobilité est</vt:lpstr>
      <vt:lpstr>La loi LOM articule la mobilité autour du duo AOM locale et AOM Régionale</vt:lpstr>
      <vt:lpstr>Présentation PowerPoint</vt:lpstr>
      <vt:lpstr>Présentation PowerPoint</vt:lpstr>
      <vt:lpstr>Présentation PowerPoint</vt:lpstr>
      <vt:lpstr>Présentation PowerPoint</vt:lpstr>
      <vt:lpstr>Merci pour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Conseils pour construire un PPT</dc:title>
  <dc:creator>Florence BOILEAU;Vincent PRIOUL</dc:creator>
  <cp:lastModifiedBy>Stéphanie DUPARCHY</cp:lastModifiedBy>
  <cp:revision>17</cp:revision>
  <dcterms:created xsi:type="dcterms:W3CDTF">2021-04-26T12:26:02Z</dcterms:created>
  <dcterms:modified xsi:type="dcterms:W3CDTF">2021-04-26T15:47:02Z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2021-04-26T00:00:00Z</vt:filetime>
  </property>
</Properties>
</file>